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8"/>
  </p:notesMasterIdLst>
  <p:sldIdLst>
    <p:sldId id="256" r:id="rId2"/>
    <p:sldId id="267" r:id="rId3"/>
    <p:sldId id="268" r:id="rId4"/>
    <p:sldId id="273" r:id="rId5"/>
    <p:sldId id="322" r:id="rId6"/>
    <p:sldId id="323" r:id="rId7"/>
    <p:sldId id="324" r:id="rId8"/>
    <p:sldId id="316" r:id="rId9"/>
    <p:sldId id="292" r:id="rId10"/>
    <p:sldId id="299" r:id="rId11"/>
    <p:sldId id="304" r:id="rId12"/>
    <p:sldId id="306" r:id="rId13"/>
    <p:sldId id="307" r:id="rId14"/>
    <p:sldId id="308" r:id="rId15"/>
    <p:sldId id="319" r:id="rId16"/>
    <p:sldId id="326" r:id="rId17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  <p:cmAuthor id="2" name="정재영" initials="정" lastIdx="1" clrIdx="1">
    <p:extLst>
      <p:ext uri="{19B8F6BF-5375-455C-9EA6-DF929625EA0E}">
        <p15:presenceInfo xmlns:p15="http://schemas.microsoft.com/office/powerpoint/2012/main" userId="S::5577747@stu.kmu.ac.kr::286c6522-c652-46d1-bf91-4c0de41d3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A9D18E"/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2" autoAdjust="0"/>
    <p:restoredTop sz="84767" autoAdjust="0"/>
  </p:normalViewPr>
  <p:slideViewPr>
    <p:cSldViewPr snapToGrid="0" showGuides="1">
      <p:cViewPr varScale="1">
        <p:scale>
          <a:sx n="94" d="100"/>
          <a:sy n="94" d="100"/>
        </p:scale>
        <p:origin x="978" y="66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2020-01-10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 변경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템플린</a:t>
            </a:r>
            <a:r>
              <a:rPr lang="ko-KR" altLang="en-US" dirty="0"/>
              <a:t> 규격이 </a:t>
            </a:r>
            <a:r>
              <a:rPr lang="ko-KR" altLang="en-US" dirty="0" err="1"/>
              <a:t>뒤죽</a:t>
            </a:r>
            <a:r>
              <a:rPr lang="ko-KR" altLang="en-US" dirty="0"/>
              <a:t> </a:t>
            </a:r>
            <a:r>
              <a:rPr lang="ko-KR" altLang="en-US" dirty="0" err="1"/>
              <a:t>박죽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403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31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6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창발</a:t>
            </a:r>
            <a:r>
              <a:rPr lang="ko-KR" altLang="en-US" dirty="0"/>
              <a:t> 게임 이</a:t>
            </a:r>
            <a:r>
              <a:rPr lang="en-US" altLang="ko-KR" dirty="0"/>
              <a:t>(emergent Game play)</a:t>
            </a:r>
            <a:r>
              <a:rPr lang="ko-KR" altLang="en-US" dirty="0"/>
              <a:t>를 가능  하는 요소이다</a:t>
            </a:r>
            <a:r>
              <a:rPr lang="en-US" altLang="ko-KR" dirty="0"/>
              <a:t>. </a:t>
            </a:r>
            <a:r>
              <a:rPr lang="ko-KR" altLang="en-US" dirty="0"/>
              <a:t>게임을 </a:t>
            </a:r>
            <a:r>
              <a:rPr lang="ko-KR" altLang="en-US" dirty="0" err="1"/>
              <a:t>이할</a:t>
            </a:r>
            <a:r>
              <a:rPr lang="ko-KR" altLang="en-US" dirty="0"/>
              <a:t> 때마다 새로운 배경에서</a:t>
            </a:r>
            <a:r>
              <a:rPr lang="en-US" altLang="ko-KR" dirty="0"/>
              <a:t>, </a:t>
            </a:r>
            <a:r>
              <a:rPr lang="ko-KR" altLang="en-US" dirty="0"/>
              <a:t>이과 다른 아이템이나 몬스터를 통해 매번 새로운 이가 벌어진다는 창발성을 띄게 되는 것이다</a:t>
            </a:r>
            <a:r>
              <a:rPr lang="en-US" altLang="ko-KR" dirty="0"/>
              <a:t>. </a:t>
            </a:r>
            <a:r>
              <a:rPr lang="ko-KR" altLang="en-US" dirty="0"/>
              <a:t>게임의 이어는 게임을 </a:t>
            </a:r>
            <a:r>
              <a:rPr lang="ko-KR" altLang="en-US" dirty="0" err="1"/>
              <a:t>이할</a:t>
            </a:r>
            <a:r>
              <a:rPr lang="ko-KR" altLang="en-US" dirty="0"/>
              <a:t> 때 </a:t>
            </a:r>
            <a:r>
              <a:rPr lang="ko-KR" altLang="en-US" dirty="0" err="1"/>
              <a:t>맵과</a:t>
            </a:r>
            <a:r>
              <a:rPr lang="ko-KR" altLang="en-US" dirty="0"/>
              <a:t> 몬 </a:t>
            </a:r>
            <a:r>
              <a:rPr lang="ko-KR" altLang="en-US" dirty="0" err="1"/>
              <a:t>스터</a:t>
            </a:r>
            <a:r>
              <a:rPr lang="en-US" altLang="ko-KR" dirty="0"/>
              <a:t>, </a:t>
            </a:r>
            <a:r>
              <a:rPr lang="ko-KR" altLang="en-US" dirty="0"/>
              <a:t>스킬의 사용 순서 등을 외우기 마련이다</a:t>
            </a:r>
            <a:r>
              <a:rPr lang="en-US" altLang="ko-KR" dirty="0"/>
              <a:t>. </a:t>
            </a:r>
            <a:r>
              <a:rPr lang="ko-KR" altLang="en-US" dirty="0"/>
              <a:t>사 실 ‘</a:t>
            </a:r>
            <a:r>
              <a:rPr lang="ko-KR" altLang="en-US" dirty="0" err="1"/>
              <a:t>외운다’기</a:t>
            </a:r>
            <a:r>
              <a:rPr lang="ko-KR" altLang="en-US" dirty="0"/>
              <a:t> 보다는 ‘패턴을 </a:t>
            </a:r>
            <a:r>
              <a:rPr lang="ko-KR" altLang="en-US" dirty="0" err="1"/>
              <a:t>익힌다’는</a:t>
            </a:r>
            <a:r>
              <a:rPr lang="ko-KR" altLang="en-US" dirty="0"/>
              <a:t> 표이 더 하다</a:t>
            </a:r>
            <a:r>
              <a:rPr lang="en-US" altLang="ko-KR" dirty="0"/>
              <a:t>. </a:t>
            </a:r>
            <a:r>
              <a:rPr lang="ko-KR" altLang="en-US" dirty="0"/>
              <a:t>라 </a:t>
            </a:r>
            <a:r>
              <a:rPr lang="ko-KR" altLang="en-US" dirty="0" err="1"/>
              <a:t>코스터</a:t>
            </a:r>
            <a:r>
              <a:rPr lang="en-US" altLang="ko-KR" dirty="0"/>
              <a:t>(</a:t>
            </a:r>
            <a:r>
              <a:rPr lang="en-US" altLang="ko-KR" dirty="0" err="1"/>
              <a:t>Raph</a:t>
            </a:r>
            <a:r>
              <a:rPr lang="en-US" altLang="ko-KR" dirty="0"/>
              <a:t> </a:t>
            </a:r>
            <a:r>
              <a:rPr lang="en-US" altLang="ko-KR" dirty="0" err="1"/>
              <a:t>Koster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&lt;</a:t>
            </a:r>
            <a:r>
              <a:rPr lang="ko-KR" altLang="en-US" dirty="0"/>
              <a:t>재미이 론</a:t>
            </a:r>
            <a:r>
              <a:rPr lang="en-US" altLang="ko-KR" dirty="0"/>
              <a:t>&gt;</a:t>
            </a:r>
            <a:r>
              <a:rPr lang="ko-KR" altLang="en-US" dirty="0"/>
              <a:t>에서 밝힌 것처럼</a:t>
            </a:r>
            <a:r>
              <a:rPr lang="en-US" altLang="ko-KR" dirty="0"/>
              <a:t>, </a:t>
            </a:r>
            <a:r>
              <a:rPr lang="ko-KR" altLang="en-US" dirty="0"/>
              <a:t>게임에서의 재미는 숨겨진 패턴을 찾아 숙달하는 데에서 온다</a:t>
            </a:r>
            <a:r>
              <a:rPr lang="en-US" altLang="ko-KR" dirty="0"/>
              <a:t>. </a:t>
            </a:r>
            <a:r>
              <a:rPr lang="ko-KR" altLang="en-US" dirty="0"/>
              <a:t>하지만 게임의 운명은 </a:t>
            </a:r>
            <a:r>
              <a:rPr lang="ko-KR" altLang="en-US" dirty="0" err="1"/>
              <a:t>본질으로</a:t>
            </a:r>
            <a:r>
              <a:rPr lang="ko-KR" altLang="en-US" dirty="0"/>
              <a:t> 재미없어 지는 것이다</a:t>
            </a:r>
            <a:r>
              <a:rPr lang="en-US" altLang="ko-KR" dirty="0"/>
              <a:t>. </a:t>
            </a:r>
            <a:r>
              <a:rPr lang="ko-KR" altLang="en-US" dirty="0"/>
              <a:t>사용자 가 제시된 패턴을 </a:t>
            </a:r>
            <a:r>
              <a:rPr lang="ko-KR" altLang="en-US" dirty="0" err="1"/>
              <a:t>완히</a:t>
            </a:r>
            <a:r>
              <a:rPr lang="ko-KR" altLang="en-US" dirty="0"/>
              <a:t> 터득하는 데 성공하면</a:t>
            </a:r>
            <a:r>
              <a:rPr lang="en-US" altLang="ko-KR" dirty="0"/>
              <a:t>, </a:t>
            </a:r>
            <a:r>
              <a:rPr lang="ko-KR" altLang="en-US" dirty="0"/>
              <a:t>사용자는 더 이상 충격을 느끼지 않게 되고</a:t>
            </a:r>
            <a:r>
              <a:rPr lang="en-US" altLang="ko-KR" dirty="0"/>
              <a:t>, </a:t>
            </a:r>
            <a:r>
              <a:rPr lang="ko-KR" altLang="en-US" dirty="0" err="1"/>
              <a:t>지루</a:t>
            </a:r>
            <a:r>
              <a:rPr lang="ko-KR" altLang="en-US" dirty="0"/>
              <a:t> 함을 느끼기 시작한다</a:t>
            </a:r>
            <a:r>
              <a:rPr lang="en-US" altLang="ko-KR" dirty="0"/>
              <a:t>[11]. </a:t>
            </a:r>
            <a:r>
              <a:rPr lang="ko-KR" altLang="en-US" dirty="0" err="1"/>
              <a:t>그기에</a:t>
            </a:r>
            <a:r>
              <a:rPr lang="ko-KR" altLang="en-US" dirty="0"/>
              <a:t> 할 때마다 새 로운 환경을 생성해 주는 것은 사용자가 게임을 떠나지 않고 매번 새로운 패턴을 학습할 수 있는</a:t>
            </a:r>
            <a:r>
              <a:rPr lang="en-US" altLang="ko-KR" dirty="0"/>
              <a:t>, </a:t>
            </a:r>
            <a:r>
              <a:rPr lang="ko-KR" altLang="en-US" dirty="0"/>
              <a:t>재미를 한 장치라 할 수 있다</a:t>
            </a:r>
            <a:r>
              <a:rPr lang="en-US" altLang="ko-KR" dirty="0"/>
              <a:t>. </a:t>
            </a:r>
            <a:r>
              <a:rPr lang="ko-KR" altLang="en-US" dirty="0"/>
              <a:t>속 죽음을 차 용하고 있는 게임에서 </a:t>
            </a:r>
            <a:r>
              <a:rPr lang="ko-KR" altLang="en-US" dirty="0" err="1"/>
              <a:t>랜덤한</a:t>
            </a:r>
            <a:r>
              <a:rPr lang="ko-KR" altLang="en-US" dirty="0"/>
              <a:t> 환경을 제공하는 것 은 요한 문제이다</a:t>
            </a:r>
            <a:r>
              <a:rPr lang="en-US" altLang="ko-KR" dirty="0"/>
              <a:t>. </a:t>
            </a:r>
            <a:r>
              <a:rPr lang="ko-KR" altLang="en-US" dirty="0"/>
              <a:t>한 번 죽으면 처음부터 게임 을 </a:t>
            </a:r>
            <a:r>
              <a:rPr lang="ko-KR" altLang="en-US" dirty="0" err="1"/>
              <a:t>이해야하기에</a:t>
            </a:r>
            <a:r>
              <a:rPr lang="ko-KR" altLang="en-US" dirty="0"/>
              <a:t> 매번 같은 첫 </a:t>
            </a:r>
            <a:r>
              <a:rPr lang="ko-KR" altLang="en-US" dirty="0" err="1"/>
              <a:t>벨이</a:t>
            </a:r>
            <a:r>
              <a:rPr lang="ko-KR" altLang="en-US" dirty="0"/>
              <a:t> 이어 질 경우</a:t>
            </a:r>
            <a:r>
              <a:rPr lang="en-US" altLang="ko-KR" dirty="0"/>
              <a:t>, </a:t>
            </a:r>
            <a:r>
              <a:rPr lang="ko-KR" altLang="en-US" dirty="0"/>
              <a:t>이어는 지루함을 느끼고 게임 이 를 단하기 때문이다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패키지 게임은 게임을 클리어하고 나면 다시 플레이하지 </a:t>
            </a:r>
            <a:r>
              <a:rPr lang="ko-KR" altLang="en-US" dirty="0" err="1"/>
              <a:t>않느다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다수의 인원과 멀티 플레이가 가능한 게임의 경우 사람에 따라 플레이 성향도 다르고 대처하는 방식이 달라지기 때문에 항상 새로운 플레이 경험을 느끼게 된다</a:t>
            </a:r>
            <a:r>
              <a:rPr lang="en-US" altLang="ko-KR" dirty="0"/>
              <a:t>. </a:t>
            </a:r>
            <a:r>
              <a:rPr lang="ko-KR" altLang="en-US" dirty="0"/>
              <a:t>덕분에 게임의 수명이 늘어나게 된다</a:t>
            </a:r>
            <a:r>
              <a:rPr lang="en-US" altLang="ko-KR" dirty="0"/>
              <a:t>.</a:t>
            </a:r>
            <a:r>
              <a:rPr lang="ko-KR" altLang="en-US" dirty="0"/>
              <a:t> 방식을 고민하게 되고 오랜 시간 게임을 플레이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 위와 같은 경험을 주기위해 랜덤생성을 사용하게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게임은 기본적으로 </a:t>
            </a:r>
            <a:r>
              <a:rPr lang="ko-KR" altLang="en-US" dirty="0" err="1"/>
              <a:t>패키기</a:t>
            </a:r>
            <a:r>
              <a:rPr lang="ko-KR" altLang="en-US" dirty="0"/>
              <a:t> 게임을 기준으로 만들었으며 죽음의 페널티가 첫 레벨부터 다시 시작해야함으로 매번 새로운 경험 또는 자극이 필요하다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그렇다고 업데이트가 필요 없는 것은 아니다</a:t>
            </a:r>
            <a:r>
              <a:rPr lang="en-US" altLang="ko-KR" dirty="0"/>
              <a:t>. </a:t>
            </a:r>
            <a:r>
              <a:rPr lang="ko-KR" altLang="en-US" dirty="0"/>
              <a:t>플레이어 입장에서 반복적인 플레이를 통해 랜덤 배치에 익숙해지는 것은 당연하다</a:t>
            </a:r>
            <a:r>
              <a:rPr lang="en-US" altLang="ko-KR" dirty="0"/>
              <a:t>. </a:t>
            </a:r>
            <a:r>
              <a:rPr lang="ko-KR" altLang="en-US" dirty="0"/>
              <a:t>다만 그 과정이 패키지 게임보다 길 뿐이다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33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마크 맵 이미지 활용</a:t>
            </a:r>
            <a:endParaRPr lang="en-US" altLang="ko-KR" dirty="0"/>
          </a:p>
          <a:p>
            <a:r>
              <a:rPr lang="ko-KR" altLang="en-US" dirty="0"/>
              <a:t>사막의 피라미드 초원의 농경지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546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하지만 이후 플레이에서도 운이 따라준다는 보장이 없으며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이전에 클리어 했던 던전을 재도전을 통해 더욱 쉽게 클리어 한다는 보장도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/>
              <a:t>내용 수정 필수</a:t>
            </a:r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운이 좋아 상대적으로 쉽게 게임을 클리어 하게 되면 유저 입장에서 적은 노력으로 목표를 달성한 것에 대해 만족하게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0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자원 관리를 통해 캐릭터의 생명을 유지해야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죽음의 페널티를 막기위해 몬스터를 처치해야 함과 동시에 자원을 관리해야 하는 상황이 발생하게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또 자원은 던전의 몬스터를 처치하거나 던전을 탐험해야 획득할 수 있어 가만히 앉아서 죽음을 맞이 하기 보다 위험을 무릅쓰고 던전을 탐험하는 상황이 발생하게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죽음의 페널티가 던전은 진행하는데 긴장감을 조성한다면 자원관리는 그 긴장감을 이겨내 던전을 탐험해야 하는 이유를 만들어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던전을 탐험해야 하는 목적을 부여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영속적 죽음이 긴장감을 유발해 게임 플레이를 더디게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9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75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쪽 번호 넣자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목차에서 발표가 </a:t>
            </a:r>
            <a:r>
              <a:rPr lang="ko-KR" altLang="en-US" dirty="0" err="1"/>
              <a:t>길어짐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사진이 너무 많음</a:t>
            </a:r>
            <a:endParaRPr lang="en-US" altLang="ko-KR" dirty="0"/>
          </a:p>
          <a:p>
            <a:r>
              <a:rPr lang="ko-KR" altLang="en-US" dirty="0"/>
              <a:t>모르는 내용</a:t>
            </a:r>
            <a:endParaRPr lang="en-US" altLang="ko-KR" dirty="0"/>
          </a:p>
          <a:p>
            <a:r>
              <a:rPr lang="ko-KR" altLang="en-US" dirty="0"/>
              <a:t>요즘 게임을 넣어주자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9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45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부활 시스템 </a:t>
            </a:r>
            <a:r>
              <a:rPr lang="ko-KR" altLang="en-US" dirty="0" err="1"/>
              <a:t>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968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990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91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26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글을 최대한 줄이고 싶은데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r>
              <a:rPr lang="ko-KR" altLang="en-US" dirty="0"/>
              <a:t>누구나 읽고 이해할 수 있는 가장 쉬운 단어를 사용</a:t>
            </a:r>
            <a:endParaRPr lang="en-US" altLang="ko-KR" dirty="0"/>
          </a:p>
          <a:p>
            <a:r>
              <a:rPr lang="ko-KR" altLang="en-US" dirty="0"/>
              <a:t>매우 흔한</a:t>
            </a:r>
            <a:r>
              <a:rPr lang="en-US" altLang="ko-KR" dirty="0"/>
              <a:t>-&gt; </a:t>
            </a:r>
            <a:r>
              <a:rPr lang="ko-KR" altLang="en-US" dirty="0"/>
              <a:t>불쾌감 </a:t>
            </a:r>
            <a:r>
              <a:rPr lang="en-US" altLang="ko-KR" dirty="0"/>
              <a:t>-&gt; </a:t>
            </a:r>
            <a:r>
              <a:rPr lang="ko-KR" altLang="en-US" dirty="0" err="1"/>
              <a:t>없어져야한다고</a:t>
            </a:r>
            <a:r>
              <a:rPr lang="ko-KR" altLang="en-US" dirty="0"/>
              <a:t> </a:t>
            </a:r>
            <a:r>
              <a:rPr lang="ko-KR" altLang="en-US" dirty="0" err="1"/>
              <a:t>단정짖는다</a:t>
            </a:r>
            <a:r>
              <a:rPr lang="en-US" altLang="ko-KR" dirty="0"/>
              <a:t>. (</a:t>
            </a:r>
            <a:r>
              <a:rPr lang="ko-KR" altLang="en-US" dirty="0"/>
              <a:t>문제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플레이어에게 죽음으로 플레이에 대한 문제점을 피드백하고 동시에 성장할 수 있는 가능과 방향을 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세이브 포인트로 되돌아 간다는 표현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생존에 대한 </a:t>
            </a:r>
            <a:r>
              <a:rPr lang="ko-KR" altLang="en-US" dirty="0" err="1"/>
              <a:t>픽토그램</a:t>
            </a:r>
            <a:r>
              <a:rPr lang="ko-KR" altLang="en-US" dirty="0"/>
              <a:t> 사용 극복정보 추가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79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6303" y="2575908"/>
            <a:ext cx="7294771" cy="85309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600" y="3429167"/>
            <a:ext cx="6734175" cy="43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A157558-800C-4B2F-A393-BC31FD2A4779}"/>
              </a:ext>
            </a:extLst>
          </p:cNvPr>
          <p:cNvGrpSpPr/>
          <p:nvPr userDrawn="1"/>
        </p:nvGrpSpPr>
        <p:grpSpPr>
          <a:xfrm>
            <a:off x="0" y="0"/>
            <a:ext cx="4325426" cy="6858000"/>
            <a:chOff x="0" y="0"/>
            <a:chExt cx="4038600" cy="6403235"/>
          </a:xfrm>
        </p:grpSpPr>
        <p:pic>
          <p:nvPicPr>
            <p:cNvPr id="124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6A6A6596-52DE-4626-BEC1-304FE8E7802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38600" cy="1872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 descr="로그라이크에 대한 이미지 검색결과">
              <a:extLst>
                <a:ext uri="{FF2B5EF4-FFF2-40B4-BE49-F238E27FC236}">
                  <a16:creationId xmlns:a16="http://schemas.microsoft.com/office/drawing/2014/main" id="{B98B48E0-3A1D-4A61-AD55-7266AE84614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48" b="15350"/>
            <a:stretch/>
          </p:blipFill>
          <p:spPr bwMode="auto">
            <a:xfrm>
              <a:off x="0" y="1872442"/>
              <a:ext cx="4038600" cy="227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4" descr="관련 이미지">
              <a:extLst>
                <a:ext uri="{FF2B5EF4-FFF2-40B4-BE49-F238E27FC236}">
                  <a16:creationId xmlns:a16="http://schemas.microsoft.com/office/drawing/2014/main" id="{28D91E57-9593-4D63-998A-C651FC707A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50594"/>
              <a:ext cx="4038600" cy="225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FE016-4513-4AB9-9FFF-E05DB636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37E7E1-8A08-44FD-929B-8247D7B94B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114425"/>
            <a:ext cx="5248275" cy="48387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4689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184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888" y="811850"/>
            <a:ext cx="5410913" cy="5255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53853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13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76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4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9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11" Type="http://schemas.openxmlformats.org/officeDocument/2006/relationships/image" Target="../media/image30.png"/><Relationship Id="rId5" Type="http://schemas.openxmlformats.org/officeDocument/2006/relationships/image" Target="../media/image39.png"/><Relationship Id="rId10" Type="http://schemas.openxmlformats.org/officeDocument/2006/relationships/image" Target="../media/image2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44.png"/><Relationship Id="rId10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11" Type="http://schemas.openxmlformats.org/officeDocument/2006/relationships/image" Target="../media/image53.jpe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39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11" Type="http://schemas.openxmlformats.org/officeDocument/2006/relationships/image" Target="../media/image62.png"/><Relationship Id="rId5" Type="http://schemas.openxmlformats.org/officeDocument/2006/relationships/image" Target="../media/image47.png"/><Relationship Id="rId10" Type="http://schemas.openxmlformats.org/officeDocument/2006/relationships/image" Target="../media/image61.png"/><Relationship Id="rId4" Type="http://schemas.openxmlformats.org/officeDocument/2006/relationships/image" Target="../media/image39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jp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로그</a:t>
            </a:r>
            <a:r>
              <a:rPr lang="en-US" altLang="ko-KR" sz="4000" dirty="0"/>
              <a:t>-</a:t>
            </a:r>
            <a:r>
              <a:rPr lang="ko-KR" altLang="en-US" sz="4000" dirty="0" err="1"/>
              <a:t>라이크</a:t>
            </a:r>
            <a:r>
              <a:rPr lang="ko-KR" altLang="en-US" sz="4000" dirty="0"/>
              <a:t> 란 무엇이고</a:t>
            </a:r>
            <a:r>
              <a:rPr lang="en-US" altLang="ko-KR" sz="4000" dirty="0"/>
              <a:t>,</a:t>
            </a:r>
            <a:r>
              <a:rPr lang="ko-KR" altLang="en-US" sz="4000" dirty="0"/>
              <a:t> </a:t>
            </a:r>
            <a:br>
              <a:rPr lang="en-US" altLang="ko-KR" sz="4000" dirty="0"/>
            </a:br>
            <a:r>
              <a:rPr lang="ko-KR" altLang="en-US" sz="4000" dirty="0"/>
              <a:t>어떻게 유저를 끌어 들이는가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6600" y="4029242"/>
            <a:ext cx="6734175" cy="435610"/>
          </a:xfrm>
        </p:spPr>
        <p:txBody>
          <a:bodyPr/>
          <a:lstStyle/>
          <a:p>
            <a:r>
              <a:rPr lang="ko-KR" altLang="en-US" dirty="0"/>
              <a:t>부제 </a:t>
            </a:r>
            <a:r>
              <a:rPr lang="en-US" altLang="ko-KR" dirty="0"/>
              <a:t>: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게임이 유저에게 즐거움을 주는 방식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D7AD3BC-AB73-455D-8EDB-808CFB7610CD}"/>
              </a:ext>
            </a:extLst>
          </p:cNvPr>
          <p:cNvSpPr txBox="1">
            <a:spLocks/>
          </p:cNvSpPr>
          <p:nvPr/>
        </p:nvSpPr>
        <p:spPr>
          <a:xfrm>
            <a:off x="10313444" y="6422390"/>
            <a:ext cx="1878556" cy="4356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5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46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4482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죽음의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죽음의 페널티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 육성에 투자한 시간과 노력이 초기화 되는 상실감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유저의 숙련도 보다 낮은 과정을 다시 플레이 해야 하는 지루함 때문에 페널티가 크다고 생각한다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큰 페널티로 인해 다른 게임 보다 큰 긴장감이 생긴다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큰 페널티 만큼 극복의 성취감이 다른 게임에 비해 높기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높은 긴장과 이완을 오가며 성장한 숙련도를 시각적으로 확인하게 되어 게임에 몰입한다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B78E3-24E0-43EC-A529-A6645C9C21F3}"/>
              </a:ext>
            </a:extLst>
          </p:cNvPr>
          <p:cNvSpPr txBox="1"/>
          <p:nvPr/>
        </p:nvSpPr>
        <p:spPr>
          <a:xfrm>
            <a:off x="1516657" y="6287942"/>
            <a:ext cx="3369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라이크에서</a:t>
            </a:r>
            <a:r>
              <a:rPr lang="ko-KR" altLang="en-US" sz="1200" dirty="0"/>
              <a:t> 죽음으로 잃는 것이 훨씬 많다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780839-6B62-486A-AE9C-6EB5D9E4AF83}"/>
              </a:ext>
            </a:extLst>
          </p:cNvPr>
          <p:cNvSpPr txBox="1"/>
          <p:nvPr/>
        </p:nvSpPr>
        <p:spPr>
          <a:xfrm>
            <a:off x="6593559" y="6154885"/>
            <a:ext cx="438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높은 페널티로 인해 손실에 대해 걱정하고 더 큰 긴장을 하게 됨</a:t>
            </a:r>
          </a:p>
        </p:txBody>
      </p:sp>
      <p:sp>
        <p:nvSpPr>
          <p:cNvPr id="17" name="1/2 액자 16">
            <a:extLst>
              <a:ext uri="{FF2B5EF4-FFF2-40B4-BE49-F238E27FC236}">
                <a16:creationId xmlns:a16="http://schemas.microsoft.com/office/drawing/2014/main" id="{C376BEB5-5D5C-4030-B74D-89EE9F842912}"/>
              </a:ext>
            </a:extLst>
          </p:cNvPr>
          <p:cNvSpPr/>
          <p:nvPr/>
        </p:nvSpPr>
        <p:spPr>
          <a:xfrm rot="8100000">
            <a:off x="3069698" y="4761497"/>
            <a:ext cx="807904" cy="807902"/>
          </a:xfrm>
          <a:prstGeom prst="halfFrame">
            <a:avLst>
              <a:gd name="adj1" fmla="val 20464"/>
              <a:gd name="adj2" fmla="val 2046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53F1A9-7CF9-42EE-83F1-8B1CBDCC7BF7}"/>
              </a:ext>
            </a:extLst>
          </p:cNvPr>
          <p:cNvSpPr txBox="1"/>
          <p:nvPr/>
        </p:nvSpPr>
        <p:spPr>
          <a:xfrm>
            <a:off x="1511427" y="5842429"/>
            <a:ext cx="134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ROGUE-LIKE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53777D-9D25-442B-AB36-51E25A764D61}"/>
              </a:ext>
            </a:extLst>
          </p:cNvPr>
          <p:cNvSpPr txBox="1"/>
          <p:nvPr/>
        </p:nvSpPr>
        <p:spPr>
          <a:xfrm>
            <a:off x="4072506" y="5842429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OTHER-GAMES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CBA9805B-515E-444F-995F-054767542F27}"/>
              </a:ext>
            </a:extLst>
          </p:cNvPr>
          <p:cNvSpPr/>
          <p:nvPr/>
        </p:nvSpPr>
        <p:spPr>
          <a:xfrm>
            <a:off x="8810068" y="4451067"/>
            <a:ext cx="2543732" cy="923263"/>
          </a:xfrm>
          <a:prstGeom prst="wedgeRoundRectCallout">
            <a:avLst>
              <a:gd name="adj1" fmla="val -64638"/>
              <a:gd name="adj2" fmla="val 2017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214637E4-74CE-4240-AD2B-1423D0DC8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931" y="4569190"/>
            <a:ext cx="619826" cy="61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0119E82-FFEC-43D5-A9A5-BCD58439B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>
            <a:off x="6387360" y="4377053"/>
            <a:ext cx="1639135" cy="12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6876EB5-CC7C-4EC9-BC81-58FF2F1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81" y="5057985"/>
            <a:ext cx="923263" cy="9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796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죽음의 페널티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2B2A782-D76A-4483-8617-33EA7BA17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236" y="4862145"/>
            <a:ext cx="593430" cy="59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B086A7-0263-4C78-A950-5E2310D9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050" y="4863524"/>
            <a:ext cx="627157" cy="62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B813FCF4-7277-4B3F-825A-7B94729CE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03" y="4771765"/>
            <a:ext cx="718916" cy="71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E6A894-DE01-4F86-8365-9871D5984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874" y="4831813"/>
            <a:ext cx="658869" cy="65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>
            <a:extLst>
              <a:ext uri="{FF2B5EF4-FFF2-40B4-BE49-F238E27FC236}">
                <a16:creationId xmlns:a16="http://schemas.microsoft.com/office/drawing/2014/main" id="{70D76B2F-BE06-43F1-B27B-5636106C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490" y="4862145"/>
            <a:ext cx="593430" cy="59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>
            <a:extLst>
              <a:ext uri="{FF2B5EF4-FFF2-40B4-BE49-F238E27FC236}">
                <a16:creationId xmlns:a16="http://schemas.microsoft.com/office/drawing/2014/main" id="{02C8B29F-C8BD-435B-A095-485E81B32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957" y="4771765"/>
            <a:ext cx="718916" cy="71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C42FE424-A735-4505-8FF3-113D7C913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645" y="4659612"/>
            <a:ext cx="593430" cy="59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>
            <a:extLst>
              <a:ext uri="{FF2B5EF4-FFF2-40B4-BE49-F238E27FC236}">
                <a16:creationId xmlns:a16="http://schemas.microsoft.com/office/drawing/2014/main" id="{7E50A055-A2C4-4337-BA46-B929B2697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626" y="4625885"/>
            <a:ext cx="627157" cy="62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>
            <a:extLst>
              <a:ext uri="{FF2B5EF4-FFF2-40B4-BE49-F238E27FC236}">
                <a16:creationId xmlns:a16="http://schemas.microsoft.com/office/drawing/2014/main" id="{6356C2A5-D61E-420C-95F6-694141CCB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196" y="4594174"/>
            <a:ext cx="658869" cy="65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B54973-A515-4D99-B8CB-4DC6B431298F}"/>
              </a:ext>
            </a:extLst>
          </p:cNvPr>
          <p:cNvGrpSpPr/>
          <p:nvPr/>
        </p:nvGrpSpPr>
        <p:grpSpPr>
          <a:xfrm>
            <a:off x="595999" y="3082438"/>
            <a:ext cx="5500001" cy="814437"/>
            <a:chOff x="595999" y="3312850"/>
            <a:chExt cx="5500001" cy="814437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C468EBE4-98E9-4B34-B947-2629C80DC0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2364272" y="3318748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A97D6DF-4A4A-43FA-98A1-E954CE480E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628963" y="3318748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4B86B04-F1D0-47EC-888B-D5E87C8BF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4893654" y="3312850"/>
              <a:ext cx="372239" cy="459922"/>
            </a:xfrm>
            <a:prstGeom prst="rect">
              <a:avLst/>
            </a:prstGeom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CB5D6813-9669-448A-8240-5406D0582912}"/>
                </a:ext>
              </a:extLst>
            </p:cNvPr>
            <p:cNvCxnSpPr/>
            <p:nvPr/>
          </p:nvCxnSpPr>
          <p:spPr>
            <a:xfrm>
              <a:off x="1409387" y="3772772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FFAA6A-9E44-467A-B6E7-DD256FAB7D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1248390" y="3318748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4A914715-3FFA-4D37-A3ED-6F05FF22E84F}"/>
                </a:ext>
              </a:extLst>
            </p:cNvPr>
            <p:cNvCxnSpPr>
              <a:cxnSpLocks/>
            </p:cNvCxnSpPr>
            <p:nvPr/>
          </p:nvCxnSpPr>
          <p:spPr>
            <a:xfrm>
              <a:off x="4394203" y="3775693"/>
              <a:ext cx="375460" cy="199187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6D3A77-592E-4E13-B18E-E45CE84908E7}"/>
                </a:ext>
              </a:extLst>
            </p:cNvPr>
            <p:cNvSpPr txBox="1"/>
            <p:nvPr/>
          </p:nvSpPr>
          <p:spPr>
            <a:xfrm>
              <a:off x="4769662" y="3881066"/>
              <a:ext cx="13263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재도전을 위한 육성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D7B624-0CD9-4E6E-822A-21183883A710}"/>
                </a:ext>
              </a:extLst>
            </p:cNvPr>
            <p:cNvSpPr txBox="1"/>
            <p:nvPr/>
          </p:nvSpPr>
          <p:spPr>
            <a:xfrm>
              <a:off x="595999" y="3656056"/>
              <a:ext cx="7264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/>
                <a:t>기존 게임</a:t>
              </a:r>
              <a:endParaRPr lang="ko-KR" altLang="en-US" sz="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C36B13B-82B0-4A33-8FC6-5095E1A5CCEF}"/>
                </a:ext>
              </a:extLst>
            </p:cNvPr>
            <p:cNvCxnSpPr/>
            <p:nvPr/>
          </p:nvCxnSpPr>
          <p:spPr>
            <a:xfrm>
              <a:off x="3946933" y="3639997"/>
              <a:ext cx="0" cy="2410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EC318A3-8254-4897-BA09-AF5F46BBD6F8}"/>
                </a:ext>
              </a:extLst>
            </p:cNvPr>
            <p:cNvCxnSpPr/>
            <p:nvPr/>
          </p:nvCxnSpPr>
          <p:spPr>
            <a:xfrm>
              <a:off x="4830395" y="3639997"/>
              <a:ext cx="0" cy="2410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A20C277-DBB8-43EC-A964-0DB846EE83FF}"/>
              </a:ext>
            </a:extLst>
          </p:cNvPr>
          <p:cNvGrpSpPr/>
          <p:nvPr/>
        </p:nvGrpSpPr>
        <p:grpSpPr>
          <a:xfrm>
            <a:off x="528530" y="2251925"/>
            <a:ext cx="5287757" cy="589532"/>
            <a:chOff x="528530" y="2482337"/>
            <a:chExt cx="5287757" cy="58953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09C22FD-A153-4415-828B-E83601E0D49E}"/>
                </a:ext>
              </a:extLst>
            </p:cNvPr>
            <p:cNvGrpSpPr/>
            <p:nvPr/>
          </p:nvGrpSpPr>
          <p:grpSpPr>
            <a:xfrm>
              <a:off x="1409387" y="2482337"/>
              <a:ext cx="4406900" cy="459922"/>
              <a:chOff x="-5784850" y="535666"/>
              <a:chExt cx="4406900" cy="459922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684B2AB0-FB51-429D-B11A-5D6E3C25EF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80" t="8476" r="19006" b="12801"/>
              <a:stretch/>
            </p:blipFill>
            <p:spPr>
              <a:xfrm>
                <a:off x="-2300583" y="535666"/>
                <a:ext cx="372239" cy="459922"/>
              </a:xfrm>
              <a:prstGeom prst="rect">
                <a:avLst/>
              </a:prstGeom>
            </p:spPr>
          </p:pic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54B19C5D-F49B-40CD-9DEE-11BEE841C5E7}"/>
                  </a:ext>
                </a:extLst>
              </p:cNvPr>
              <p:cNvCxnSpPr/>
              <p:nvPr/>
            </p:nvCxnSpPr>
            <p:spPr>
              <a:xfrm>
                <a:off x="-5784850" y="995588"/>
                <a:ext cx="44069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ED7ACA00-A9A5-43B2-8028-E69A26A76B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1248390" y="2482337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20610D-CD5E-4EE9-BBF7-80F8238B6E3B}"/>
                </a:ext>
              </a:extLst>
            </p:cNvPr>
            <p:cNvSpPr txBox="1"/>
            <p:nvPr/>
          </p:nvSpPr>
          <p:spPr>
            <a:xfrm>
              <a:off x="528530" y="2825648"/>
              <a:ext cx="8643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로그</a:t>
              </a:r>
              <a:r>
                <a:rPr lang="en-US" altLang="ko-KR" sz="1000" dirty="0"/>
                <a:t>-</a:t>
              </a:r>
              <a:r>
                <a:rPr lang="ko-KR" altLang="en-US" sz="1000" dirty="0" err="1"/>
                <a:t>라이크</a:t>
              </a:r>
              <a:endParaRPr lang="ko-KR" altLang="en-US" sz="1000" dirty="0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9369273-8449-435A-AAD3-984CB51974A9}"/>
                </a:ext>
              </a:extLst>
            </p:cNvPr>
            <p:cNvCxnSpPr/>
            <p:nvPr/>
          </p:nvCxnSpPr>
          <p:spPr>
            <a:xfrm>
              <a:off x="1566360" y="2810356"/>
              <a:ext cx="0" cy="2410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5BEA9784-D85A-41CC-9116-5C1FAC405922}"/>
                </a:ext>
              </a:extLst>
            </p:cNvPr>
            <p:cNvCxnSpPr/>
            <p:nvPr/>
          </p:nvCxnSpPr>
          <p:spPr>
            <a:xfrm>
              <a:off x="4830395" y="2810356"/>
              <a:ext cx="0" cy="2410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842C640A-133C-4F42-8C4A-8D27C89E1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0941" y="2680689"/>
              <a:ext cx="550395" cy="264587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007F8BD-E030-4B1C-98F4-B540B7AEFF18}"/>
                </a:ext>
              </a:extLst>
            </p:cNvPr>
            <p:cNvSpPr txBox="1"/>
            <p:nvPr/>
          </p:nvSpPr>
          <p:spPr>
            <a:xfrm>
              <a:off x="3181335" y="2586873"/>
              <a:ext cx="13263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재도전을 위한 육성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2163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0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죽음의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죽음을 회피하기 위한 선택적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포인트가 없어 선택을 무를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선택의 결과는 오로지 플레이어가 책임을 짐으로 신중함을 요구한다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반면 세이브 포인트가 있는 다른 게임의 유저의 경우 선택이 잘못 되었음을 알게 되면 이전 세이브 포인트로 이동해 더 나은 선택을 고르게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고민하는 시간이 아깝게 느끼게 되고 페널티의 경각심 또한 줄어든다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기존 다른 게임에 비해 로그</a:t>
            </a:r>
            <a:r>
              <a:rPr lang="en-US" altLang="ko-KR" sz="1400" b="1" dirty="0">
                <a:solidFill>
                  <a:srgbClr val="7030A0"/>
                </a:solidFill>
              </a:rPr>
              <a:t>-</a:t>
            </a:r>
            <a:r>
              <a:rPr lang="ko-KR" altLang="en-US" sz="1400" b="1" dirty="0" err="1">
                <a:solidFill>
                  <a:srgbClr val="7030A0"/>
                </a:solidFill>
              </a:rPr>
              <a:t>라이크</a:t>
            </a:r>
            <a:r>
              <a:rPr lang="ko-KR" altLang="en-US" sz="1400" b="1" dirty="0">
                <a:solidFill>
                  <a:srgbClr val="7030A0"/>
                </a:solidFill>
              </a:rPr>
              <a:t> 게임의 플레이어는 자신의 선택이 이후 플레이에 어떤 영향을 끼칠지 진지하게 고민 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죽음의 페널티</a:t>
            </a:r>
          </a:p>
        </p:txBody>
      </p:sp>
      <p:sp>
        <p:nvSpPr>
          <p:cNvPr id="65" name="말풍선: 모서리가 둥근 사각형 64">
            <a:extLst>
              <a:ext uri="{FF2B5EF4-FFF2-40B4-BE49-F238E27FC236}">
                <a16:creationId xmlns:a16="http://schemas.microsoft.com/office/drawing/2014/main" id="{E14FD047-51F1-495A-8F13-C1E9D4A08B2B}"/>
              </a:ext>
            </a:extLst>
          </p:cNvPr>
          <p:cNvSpPr/>
          <p:nvPr/>
        </p:nvSpPr>
        <p:spPr>
          <a:xfrm>
            <a:off x="2857456" y="2014615"/>
            <a:ext cx="2708795" cy="704641"/>
          </a:xfrm>
          <a:prstGeom prst="wedgeRoundRectCallout">
            <a:avLst>
              <a:gd name="adj1" fmla="val -66192"/>
              <a:gd name="adj2" fmla="val -18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A572788-BD99-47B1-96B9-7E26F860C6EF}"/>
              </a:ext>
            </a:extLst>
          </p:cNvPr>
          <p:cNvGrpSpPr/>
          <p:nvPr/>
        </p:nvGrpSpPr>
        <p:grpSpPr>
          <a:xfrm>
            <a:off x="3057850" y="2286099"/>
            <a:ext cx="2308006" cy="235363"/>
            <a:chOff x="3054569" y="2224504"/>
            <a:chExt cx="4567897" cy="465820"/>
          </a:xfrm>
        </p:grpSpPr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52D02C09-F4B0-4098-BD7A-DE3BB0EE90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4170451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FB217AEB-98A4-4CD0-8ECF-BE4298B846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5435142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55A90C13-9A4C-4B68-BD85-D60F1DB59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6699833" y="2224504"/>
              <a:ext cx="372239" cy="459922"/>
            </a:xfrm>
            <a:prstGeom prst="rect">
              <a:avLst/>
            </a:prstGeom>
          </p:spPr>
        </p:pic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DF334677-02BB-4020-AA82-AC81C1E50A27}"/>
                </a:ext>
              </a:extLst>
            </p:cNvPr>
            <p:cNvCxnSpPr/>
            <p:nvPr/>
          </p:nvCxnSpPr>
          <p:spPr>
            <a:xfrm>
              <a:off x="3215566" y="2684426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CCD48B96-D700-479F-B7D9-BD8C7BAA8D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054569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말풍선: 모서리가 둥근 사각형 78">
            <a:extLst>
              <a:ext uri="{FF2B5EF4-FFF2-40B4-BE49-F238E27FC236}">
                <a16:creationId xmlns:a16="http://schemas.microsoft.com/office/drawing/2014/main" id="{FA7AE3A6-E42B-4D0E-8F16-72C635A7B280}"/>
              </a:ext>
            </a:extLst>
          </p:cNvPr>
          <p:cNvSpPr/>
          <p:nvPr/>
        </p:nvSpPr>
        <p:spPr>
          <a:xfrm>
            <a:off x="2857456" y="2830966"/>
            <a:ext cx="2708795" cy="704641"/>
          </a:xfrm>
          <a:prstGeom prst="wedgeRoundRectCallout">
            <a:avLst>
              <a:gd name="adj1" fmla="val -64434"/>
              <a:gd name="adj2" fmla="val -299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괜찮아 다시 하면 돼</a:t>
            </a:r>
            <a:r>
              <a:rPr lang="en-US" altLang="ko-KR" dirty="0">
                <a:solidFill>
                  <a:schemeClr val="tx1"/>
                </a:solidFill>
              </a:rPr>
              <a:t>^^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D015F50-1CA6-4EDA-A73A-0077BCF4C259}"/>
              </a:ext>
            </a:extLst>
          </p:cNvPr>
          <p:cNvSpPr txBox="1"/>
          <p:nvPr/>
        </p:nvSpPr>
        <p:spPr>
          <a:xfrm>
            <a:off x="1115504" y="3750279"/>
            <a:ext cx="4281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세이브 포인트가 많아지면 사망 페널티의 경각심을 줄어든다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84F8B3-B4E7-43E2-A7C5-5582A3ABA6A2}"/>
              </a:ext>
            </a:extLst>
          </p:cNvPr>
          <p:cNvGrpSpPr/>
          <p:nvPr/>
        </p:nvGrpSpPr>
        <p:grpSpPr>
          <a:xfrm>
            <a:off x="645965" y="4500826"/>
            <a:ext cx="5227713" cy="2037693"/>
            <a:chOff x="752049" y="2073182"/>
            <a:chExt cx="5227713" cy="203769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2FECDB5-1195-41D7-9F9C-AD0C907BCC6F}"/>
                </a:ext>
              </a:extLst>
            </p:cNvPr>
            <p:cNvSpPr txBox="1"/>
            <p:nvPr/>
          </p:nvSpPr>
          <p:spPr>
            <a:xfrm>
              <a:off x="752049" y="3833876"/>
              <a:ext cx="522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가진 것을 잃을 수도 있다는 가정하에 생존을 위한 신중한 선택을 하게 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601EFA1-6880-428C-863A-07F0237A21A7}"/>
                </a:ext>
              </a:extLst>
            </p:cNvPr>
            <p:cNvGrpSpPr/>
            <p:nvPr/>
          </p:nvGrpSpPr>
          <p:grpSpPr>
            <a:xfrm>
              <a:off x="1248098" y="2073182"/>
              <a:ext cx="4016750" cy="1760694"/>
              <a:chOff x="6733414" y="4421830"/>
              <a:chExt cx="4016750" cy="1760694"/>
            </a:xfrm>
          </p:grpSpPr>
          <p:pic>
            <p:nvPicPr>
              <p:cNvPr id="85" name="Picture 14">
                <a:extLst>
                  <a:ext uri="{FF2B5EF4-FFF2-40B4-BE49-F238E27FC236}">
                    <a16:creationId xmlns:a16="http://schemas.microsoft.com/office/drawing/2014/main" id="{294C85FB-8C9E-42FE-B8DD-DF11F80D19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3414" y="4874568"/>
                <a:ext cx="1307956" cy="1307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7A32734B-D852-47BE-9744-DCC26D364A6C}"/>
                  </a:ext>
                </a:extLst>
              </p:cNvPr>
              <p:cNvSpPr/>
              <p:nvPr/>
            </p:nvSpPr>
            <p:spPr>
              <a:xfrm>
                <a:off x="8041369" y="4421830"/>
                <a:ext cx="2708795" cy="1331350"/>
              </a:xfrm>
              <a:prstGeom prst="wedgeRoundRectCallout">
                <a:avLst>
                  <a:gd name="adj1" fmla="val -65137"/>
                  <a:gd name="adj2" fmla="val -3211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E2863E-418A-42AC-9006-5B6B62055F53}"/>
              </a:ext>
            </a:extLst>
          </p:cNvPr>
          <p:cNvGrpSpPr/>
          <p:nvPr/>
        </p:nvGrpSpPr>
        <p:grpSpPr>
          <a:xfrm>
            <a:off x="6606359" y="4426053"/>
            <a:ext cx="4849404" cy="2053121"/>
            <a:chOff x="6268940" y="4362912"/>
            <a:chExt cx="4849404" cy="2053121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03E71036-B0ED-4E73-8FC3-66557EEC4488}"/>
                </a:ext>
              </a:extLst>
            </p:cNvPr>
            <p:cNvGrpSpPr/>
            <p:nvPr/>
          </p:nvGrpSpPr>
          <p:grpSpPr>
            <a:xfrm>
              <a:off x="6268940" y="4378340"/>
              <a:ext cx="4849404" cy="2037693"/>
              <a:chOff x="591835" y="2073182"/>
              <a:chExt cx="4849404" cy="203769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026F653-3876-42F0-BE72-77B15F08551E}"/>
                  </a:ext>
                </a:extLst>
              </p:cNvPr>
              <p:cNvSpPr txBox="1"/>
              <p:nvPr/>
            </p:nvSpPr>
            <p:spPr>
              <a:xfrm>
                <a:off x="591835" y="3833876"/>
                <a:ext cx="48494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현재 선택이 앞으로 플레이에 끼칠 영향에 대해 한번 더 생각하게 된다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FCD4FB7-EDBC-4585-A2B2-09F035C73D00}"/>
                  </a:ext>
                </a:extLst>
              </p:cNvPr>
              <p:cNvGrpSpPr/>
              <p:nvPr/>
            </p:nvGrpSpPr>
            <p:grpSpPr>
              <a:xfrm>
                <a:off x="1248098" y="2073182"/>
                <a:ext cx="3457047" cy="1760694"/>
                <a:chOff x="6733414" y="4421830"/>
                <a:chExt cx="3457047" cy="1760694"/>
              </a:xfrm>
            </p:grpSpPr>
            <p:pic>
              <p:nvPicPr>
                <p:cNvPr id="97" name="Picture 14">
                  <a:extLst>
                    <a:ext uri="{FF2B5EF4-FFF2-40B4-BE49-F238E27FC236}">
                      <a16:creationId xmlns:a16="http://schemas.microsoft.com/office/drawing/2014/main" id="{1C8B431F-BA4C-400D-A6CF-775FADADD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733414" y="4874568"/>
                  <a:ext cx="1307956" cy="13079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8" name="말풍선: 모서리가 둥근 사각형 97">
                  <a:extLst>
                    <a:ext uri="{FF2B5EF4-FFF2-40B4-BE49-F238E27FC236}">
                      <a16:creationId xmlns:a16="http://schemas.microsoft.com/office/drawing/2014/main" id="{F954686B-0E90-45EA-B7E7-B8E07E074720}"/>
                    </a:ext>
                  </a:extLst>
                </p:cNvPr>
                <p:cNvSpPr/>
                <p:nvPr/>
              </p:nvSpPr>
              <p:spPr>
                <a:xfrm>
                  <a:off x="8041370" y="4421830"/>
                  <a:ext cx="2149091" cy="1331350"/>
                </a:xfrm>
                <a:prstGeom prst="wedgeRoundRectCallout">
                  <a:avLst>
                    <a:gd name="adj1" fmla="val -65137"/>
                    <a:gd name="adj2" fmla="val -3211"/>
                    <a:gd name="adj3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93" name="Picture 18">
              <a:extLst>
                <a:ext uri="{FF2B5EF4-FFF2-40B4-BE49-F238E27FC236}">
                  <a16:creationId xmlns:a16="http://schemas.microsoft.com/office/drawing/2014/main" id="{CF35AEDF-EF30-44C4-A814-2E3B21F8C7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07"/>
            <a:stretch/>
          </p:blipFill>
          <p:spPr bwMode="auto">
            <a:xfrm>
              <a:off x="8352386" y="4362912"/>
              <a:ext cx="1348499" cy="10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0">
              <a:extLst>
                <a:ext uri="{FF2B5EF4-FFF2-40B4-BE49-F238E27FC236}">
                  <a16:creationId xmlns:a16="http://schemas.microsoft.com/office/drawing/2014/main" id="{0BFBC54C-A62B-469A-8858-CD32C6B62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8997" y="5019318"/>
              <a:ext cx="594956" cy="594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6">
            <a:extLst>
              <a:ext uri="{FF2B5EF4-FFF2-40B4-BE49-F238E27FC236}">
                <a16:creationId xmlns:a16="http://schemas.microsoft.com/office/drawing/2014/main" id="{C6669A39-0F71-4C67-9287-9128ED3F7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896" y="4682124"/>
            <a:ext cx="847971" cy="84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>
            <a:extLst>
              <a:ext uri="{FF2B5EF4-FFF2-40B4-BE49-F238E27FC236}">
                <a16:creationId xmlns:a16="http://schemas.microsoft.com/office/drawing/2014/main" id="{93D5A615-F753-4DA5-9449-047616699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461" y="5088582"/>
            <a:ext cx="809029" cy="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7B7CBD4C-E651-4AB5-AF52-691A59293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464" y="4514820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2C56F49A-7E81-4F60-A785-5C2204C90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395" y="4761490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B3FB7A6-D458-4114-964A-2E122AC556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1209860" y="2109930"/>
            <a:ext cx="1167144" cy="14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67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지루함을 막기위한 랜덤 생성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랜덤 생성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7C55B59-0423-4B27-A764-FB64B2E8584D}"/>
              </a:ext>
            </a:extLst>
          </p:cNvPr>
          <p:cNvSpPr/>
          <p:nvPr/>
        </p:nvSpPr>
        <p:spPr>
          <a:xfrm>
            <a:off x="6154639" y="1859736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반복적인 플레이로 게임은 쉽게 지루해진다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단점을 보완하기 위해 패키지 게임의 경우 추가 </a:t>
            </a:r>
            <a:r>
              <a:rPr lang="en-US" altLang="ko-KR" sz="1200" dirty="0">
                <a:solidFill>
                  <a:schemeClr val="tx1"/>
                </a:solidFill>
              </a:rPr>
              <a:t>DLC</a:t>
            </a:r>
            <a:r>
              <a:rPr lang="ko-KR" altLang="en-US" sz="1200" dirty="0">
                <a:solidFill>
                  <a:schemeClr val="tx1"/>
                </a:solidFill>
              </a:rPr>
              <a:t>나 확장 팩을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멀티 플레이 게임의 경우 다른 사람과 경쟁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협동하면서 새로운 자극을 준다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온라인 게임이 업데이트를 하는 이유도 유저를 긴 시간 잡아 두기 위해서다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랜덤 생성을 활용해 반복 플레이의 지루함을 새로운 환경과 플레이 경험으로 상쇄 시킨다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업데이트가 필요 없는 것은 아니지만 기존 게임과 달리 업데이트 주기가 길어지는 효과를 얻을 수 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E7C0E3E-4239-4495-8D64-3FB90F88FFA2}"/>
              </a:ext>
            </a:extLst>
          </p:cNvPr>
          <p:cNvGrpSpPr/>
          <p:nvPr/>
        </p:nvGrpSpPr>
        <p:grpSpPr>
          <a:xfrm>
            <a:off x="6200499" y="4680623"/>
            <a:ext cx="2575871" cy="1257364"/>
            <a:chOff x="6353155" y="4253029"/>
            <a:chExt cx="4674671" cy="2281857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0DA80A2-BD2B-486A-A3F5-87DA89657268}"/>
                </a:ext>
              </a:extLst>
            </p:cNvPr>
            <p:cNvGrpSpPr/>
            <p:nvPr/>
          </p:nvGrpSpPr>
          <p:grpSpPr>
            <a:xfrm>
              <a:off x="6724678" y="4253029"/>
              <a:ext cx="4303148" cy="2281857"/>
              <a:chOff x="958571" y="4253029"/>
              <a:chExt cx="4303148" cy="2281857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10A9B5C1-E336-48CC-85EA-6029121CA846}"/>
                  </a:ext>
                </a:extLst>
              </p:cNvPr>
              <p:cNvGrpSpPr/>
              <p:nvPr/>
            </p:nvGrpSpPr>
            <p:grpSpPr>
              <a:xfrm>
                <a:off x="1447836" y="4253029"/>
                <a:ext cx="3813883" cy="2281857"/>
                <a:chOff x="1447836" y="4253029"/>
                <a:chExt cx="3813883" cy="2281857"/>
              </a:xfrm>
            </p:grpSpPr>
            <p:pic>
              <p:nvPicPr>
                <p:cNvPr id="82" name="Picture 16">
                  <a:extLst>
                    <a:ext uri="{FF2B5EF4-FFF2-40B4-BE49-F238E27FC236}">
                      <a16:creationId xmlns:a16="http://schemas.microsoft.com/office/drawing/2014/main" id="{8FA7F68C-E45D-49BC-B10C-F2D74F3CB4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1447836" y="5179921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16">
                  <a:extLst>
                    <a:ext uri="{FF2B5EF4-FFF2-40B4-BE49-F238E27FC236}">
                      <a16:creationId xmlns:a16="http://schemas.microsoft.com/office/drawing/2014/main" id="{1CBC695C-23C8-4B29-B397-CE170A4904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3049134" y="4253029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8" name="Picture 20">
                <a:extLst>
                  <a:ext uri="{FF2B5EF4-FFF2-40B4-BE49-F238E27FC236}">
                    <a16:creationId xmlns:a16="http://schemas.microsoft.com/office/drawing/2014/main" id="{23BBF265-57CB-48E1-8175-B5A354CDF8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58571" y="5485686"/>
                <a:ext cx="1018791" cy="10187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8">
                <a:extLst>
                  <a:ext uri="{FF2B5EF4-FFF2-40B4-BE49-F238E27FC236}">
                    <a16:creationId xmlns:a16="http://schemas.microsoft.com/office/drawing/2014/main" id="{CC299B96-438A-47AA-AFE1-888A2724D0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2876106" y="4529422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10">
                <a:extLst>
                  <a:ext uri="{FF2B5EF4-FFF2-40B4-BE49-F238E27FC236}">
                    <a16:creationId xmlns:a16="http://schemas.microsoft.com/office/drawing/2014/main" id="{14DAAE8F-A08C-466E-B7ED-95FCB4729B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86" t="10291" r="12000" b="12706"/>
              <a:stretch/>
            </p:blipFill>
            <p:spPr bwMode="auto">
              <a:xfrm>
                <a:off x="3876278" y="5370651"/>
                <a:ext cx="392261" cy="402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2">
                <a:extLst>
                  <a:ext uri="{FF2B5EF4-FFF2-40B4-BE49-F238E27FC236}">
                    <a16:creationId xmlns:a16="http://schemas.microsoft.com/office/drawing/2014/main" id="{22ACA646-034E-4D9C-9CA3-BD5821B452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4567101" y="4943468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8">
                <a:extLst>
                  <a:ext uri="{FF2B5EF4-FFF2-40B4-BE49-F238E27FC236}">
                    <a16:creationId xmlns:a16="http://schemas.microsoft.com/office/drawing/2014/main" id="{0B8D1C8C-7F3E-4000-B432-539698C16E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3049134" y="5825013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12">
                <a:extLst>
                  <a:ext uri="{FF2B5EF4-FFF2-40B4-BE49-F238E27FC236}">
                    <a16:creationId xmlns:a16="http://schemas.microsoft.com/office/drawing/2014/main" id="{12F4008B-A633-45EE-AD15-A504EF6473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2096590" y="4717024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6" name="말풍선: 모서리가 둥근 사각형 85">
              <a:extLst>
                <a:ext uri="{FF2B5EF4-FFF2-40B4-BE49-F238E27FC236}">
                  <a16:creationId xmlns:a16="http://schemas.microsoft.com/office/drawing/2014/main" id="{E58FBE6D-73C1-46D1-AF24-CE37DF56EBB9}"/>
                </a:ext>
              </a:extLst>
            </p:cNvPr>
            <p:cNvSpPr/>
            <p:nvPr/>
          </p:nvSpPr>
          <p:spPr>
            <a:xfrm>
              <a:off x="6353155" y="4593043"/>
              <a:ext cx="1413747" cy="650499"/>
            </a:xfrm>
            <a:prstGeom prst="wedgeRoundRectCallout">
              <a:avLst>
                <a:gd name="adj1" fmla="val -1294"/>
                <a:gd name="adj2" fmla="val 8007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전 이랑 다른데</a:t>
              </a:r>
              <a:r>
                <a:rPr lang="en-US" altLang="ko-KR" sz="900" dirty="0">
                  <a:solidFill>
                    <a:schemeClr val="tx1"/>
                  </a:solidFill>
                </a:rPr>
                <a:t>??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1B3B90-CA0B-4A77-95F5-43B16C7BB92C}"/>
              </a:ext>
            </a:extLst>
          </p:cNvPr>
          <p:cNvGrpSpPr/>
          <p:nvPr/>
        </p:nvGrpSpPr>
        <p:grpSpPr>
          <a:xfrm>
            <a:off x="9222925" y="4674515"/>
            <a:ext cx="2383110" cy="1257365"/>
            <a:chOff x="936867" y="4253029"/>
            <a:chExt cx="4324852" cy="228185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82333AD-714D-471D-9519-0D88A8D51108}"/>
                </a:ext>
              </a:extLst>
            </p:cNvPr>
            <p:cNvGrpSpPr/>
            <p:nvPr/>
          </p:nvGrpSpPr>
          <p:grpSpPr>
            <a:xfrm>
              <a:off x="1447836" y="4253029"/>
              <a:ext cx="3813883" cy="2281857"/>
              <a:chOff x="1447836" y="4253029"/>
              <a:chExt cx="3813883" cy="2281857"/>
            </a:xfrm>
          </p:grpSpPr>
          <p:pic>
            <p:nvPicPr>
              <p:cNvPr id="3088" name="Picture 16">
                <a:extLst>
                  <a:ext uri="{FF2B5EF4-FFF2-40B4-BE49-F238E27FC236}">
                    <a16:creationId xmlns:a16="http://schemas.microsoft.com/office/drawing/2014/main" id="{B7A6EB4A-0EBD-4600-9885-2C47DF958D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1447836" y="5179921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16">
                <a:extLst>
                  <a:ext uri="{FF2B5EF4-FFF2-40B4-BE49-F238E27FC236}">
                    <a16:creationId xmlns:a16="http://schemas.microsoft.com/office/drawing/2014/main" id="{FE999A68-4EB6-455B-B5CC-03A56AAA74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3049134" y="4253029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3" name="Picture 8">
              <a:extLst>
                <a:ext uri="{FF2B5EF4-FFF2-40B4-BE49-F238E27FC236}">
                  <a16:creationId xmlns:a16="http://schemas.microsoft.com/office/drawing/2014/main" id="{A6B8697E-F685-4B5E-8BE3-BD26A1C3A3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06" b="40228"/>
            <a:stretch/>
          </p:blipFill>
          <p:spPr bwMode="auto">
            <a:xfrm>
              <a:off x="2665639" y="4575406"/>
              <a:ext cx="1009074" cy="42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0">
              <a:extLst>
                <a:ext uri="{FF2B5EF4-FFF2-40B4-BE49-F238E27FC236}">
                  <a16:creationId xmlns:a16="http://schemas.microsoft.com/office/drawing/2014/main" id="{D8ACBA68-C8E3-4385-9911-08AFB4E727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6" t="10291" r="12000" b="12706"/>
            <a:stretch/>
          </p:blipFill>
          <p:spPr bwMode="auto">
            <a:xfrm>
              <a:off x="3268160" y="5673445"/>
              <a:ext cx="757953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2">
              <a:extLst>
                <a:ext uri="{FF2B5EF4-FFF2-40B4-BE49-F238E27FC236}">
                  <a16:creationId xmlns:a16="http://schemas.microsoft.com/office/drawing/2014/main" id="{3ACDBC5D-E2AB-4686-83DF-D5E52B621E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5" t="9523" r="18905" b="13475"/>
            <a:stretch/>
          </p:blipFill>
          <p:spPr bwMode="auto">
            <a:xfrm>
              <a:off x="4567101" y="4943468"/>
              <a:ext cx="635717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말풍선: 모서리가 둥근 사각형 13">
              <a:extLst>
                <a:ext uri="{FF2B5EF4-FFF2-40B4-BE49-F238E27FC236}">
                  <a16:creationId xmlns:a16="http://schemas.microsoft.com/office/drawing/2014/main" id="{336581A3-451E-4177-830F-B6037D03622E}"/>
                </a:ext>
              </a:extLst>
            </p:cNvPr>
            <p:cNvSpPr/>
            <p:nvPr/>
          </p:nvSpPr>
          <p:spPr>
            <a:xfrm>
              <a:off x="936867" y="4545829"/>
              <a:ext cx="1413748" cy="650500"/>
            </a:xfrm>
            <a:prstGeom prst="wedgeRoundRectCallout">
              <a:avLst>
                <a:gd name="adj1" fmla="val -20833"/>
                <a:gd name="adj2" fmla="val 75678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아</a:t>
              </a:r>
              <a:r>
                <a:rPr lang="en-US" altLang="ko-KR" sz="1000" dirty="0">
                  <a:solidFill>
                    <a:schemeClr val="tx1"/>
                  </a:solidFill>
                </a:rPr>
                <a:t>..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지루해</a:t>
              </a:r>
            </a:p>
          </p:txBody>
        </p:sp>
      </p:grpSp>
      <p:pic>
        <p:nvPicPr>
          <p:cNvPr id="88" name="Picture 4" descr="몬스터 헌터 월드에 대한 이미지 검색결과">
            <a:extLst>
              <a:ext uri="{FF2B5EF4-FFF2-40B4-BE49-F238E27FC236}">
                <a16:creationId xmlns:a16="http://schemas.microsoft.com/office/drawing/2014/main" id="{4DB97690-2B1A-441A-A7B2-0382A8EFD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r="4053"/>
          <a:stretch/>
        </p:blipFill>
        <p:spPr bwMode="auto">
          <a:xfrm>
            <a:off x="775019" y="1962119"/>
            <a:ext cx="2871751" cy="1745485"/>
          </a:xfrm>
          <a:prstGeom prst="roundRect">
            <a:avLst>
              <a:gd name="adj" fmla="val 112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BE4ECF8-4D04-4666-AF29-78220893B4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178" t="15858" r="42629" b="18012"/>
          <a:stretch/>
        </p:blipFill>
        <p:spPr>
          <a:xfrm>
            <a:off x="4002704" y="1962119"/>
            <a:ext cx="1553762" cy="1745485"/>
          </a:xfrm>
          <a:prstGeom prst="roundRect">
            <a:avLst>
              <a:gd name="adj" fmla="val 9993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B29501-6F6D-4F0D-AC2A-E066679757C7}"/>
              </a:ext>
            </a:extLst>
          </p:cNvPr>
          <p:cNvGrpSpPr/>
          <p:nvPr/>
        </p:nvGrpSpPr>
        <p:grpSpPr>
          <a:xfrm>
            <a:off x="580248" y="4368149"/>
            <a:ext cx="5314410" cy="1670524"/>
            <a:chOff x="881770" y="4462928"/>
            <a:chExt cx="4711365" cy="1480965"/>
          </a:xfrm>
        </p:grpSpPr>
        <p:pic>
          <p:nvPicPr>
            <p:cNvPr id="3094" name="Picture 22" descr="리그오브레전드 넥서스에 대한 이미지 검색결과">
              <a:extLst>
                <a:ext uri="{FF2B5EF4-FFF2-40B4-BE49-F238E27FC236}">
                  <a16:creationId xmlns:a16="http://schemas.microsoft.com/office/drawing/2014/main" id="{7B8F2E63-EA27-4D58-815D-29B6D846F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70" y="4462928"/>
              <a:ext cx="2220114" cy="1480965"/>
            </a:xfrm>
            <a:prstGeom prst="roundRect">
              <a:avLst>
                <a:gd name="adj" fmla="val 1280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리그오브레전드 로딩에 대한 이미지 검색결과">
              <a:extLst>
                <a:ext uri="{FF2B5EF4-FFF2-40B4-BE49-F238E27FC236}">
                  <a16:creationId xmlns:a16="http://schemas.microsoft.com/office/drawing/2014/main" id="{CE98024E-C635-4894-B1FF-FFEA7A9C5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4" r="7806"/>
            <a:stretch/>
          </p:blipFill>
          <p:spPr bwMode="auto">
            <a:xfrm>
              <a:off x="3373021" y="4465709"/>
              <a:ext cx="2220114" cy="1475402"/>
            </a:xfrm>
            <a:prstGeom prst="roundRect">
              <a:avLst>
                <a:gd name="adj" fmla="val 121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A936D6-3C3F-44BE-A832-DAB3F65F01EC}"/>
              </a:ext>
            </a:extLst>
          </p:cNvPr>
          <p:cNvSpPr txBox="1"/>
          <p:nvPr/>
        </p:nvSpPr>
        <p:spPr>
          <a:xfrm>
            <a:off x="555697" y="3711894"/>
            <a:ext cx="5535490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인기 패키지 게임의 경우 주기적인 업데이트와 추가 컨텐츠로 새로운 경험을 주기위해 노력한다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DDE0DB-1125-4B3D-B54D-8BBB467E6048}"/>
              </a:ext>
            </a:extLst>
          </p:cNvPr>
          <p:cNvSpPr txBox="1"/>
          <p:nvPr/>
        </p:nvSpPr>
        <p:spPr>
          <a:xfrm>
            <a:off x="579179" y="6039825"/>
            <a:ext cx="54874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10</a:t>
            </a:r>
            <a:r>
              <a:rPr lang="ko-KR" altLang="en-US" sz="1000" dirty="0"/>
              <a:t>명의 플레이어가 하나의 목적</a:t>
            </a:r>
            <a:r>
              <a:rPr lang="en-US" altLang="ko-KR" sz="1000" dirty="0"/>
              <a:t>(</a:t>
            </a:r>
            <a:r>
              <a:rPr lang="ko-KR" altLang="en-US" sz="1000" dirty="0"/>
              <a:t>먼저 적의 기지를 파괴해 승리한다</a:t>
            </a:r>
            <a:r>
              <a:rPr lang="en-US" altLang="ko-KR" sz="1000" dirty="0"/>
              <a:t>)</a:t>
            </a:r>
            <a:r>
              <a:rPr lang="ko-KR" altLang="en-US" sz="1000" dirty="0"/>
              <a:t>을 가지고 게임을 하게 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유저마다 다른 실력차이와 성향</a:t>
            </a:r>
            <a:r>
              <a:rPr lang="en-US" altLang="ko-KR" sz="1000" dirty="0"/>
              <a:t>, </a:t>
            </a:r>
            <a:r>
              <a:rPr lang="ko-KR" altLang="en-US" sz="1000" dirty="0"/>
              <a:t>방식에 의해 매번 다른 플레이 경험을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E741A6-643B-4CF2-B73F-5A958C71D44F}"/>
              </a:ext>
            </a:extLst>
          </p:cNvPr>
          <p:cNvSpPr txBox="1"/>
          <p:nvPr/>
        </p:nvSpPr>
        <p:spPr>
          <a:xfrm>
            <a:off x="6166926" y="6039825"/>
            <a:ext cx="5153975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랜덤 생성도 무수한 반복 시도를 통해 패턴을 익히게 되어 있다</a:t>
            </a:r>
            <a:r>
              <a:rPr lang="en-US" altLang="ko-KR" sz="10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업데이트로 신규 구조물 또는 아이템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몬스터를 등장시킴으로 새로운 환경을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9A2CC81A-F97E-41F3-8876-E636CC8E2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928" y="5302244"/>
            <a:ext cx="781644" cy="78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796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1861988"/>
            <a:ext cx="5548095" cy="2277456"/>
          </a:xfrm>
          <a:prstGeom prst="roundRect">
            <a:avLst>
              <a:gd name="adj" fmla="val 138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&lt;‘</a:t>
            </a:r>
            <a:r>
              <a:rPr lang="ko-KR" altLang="en-US" sz="1400" b="1" dirty="0">
                <a:solidFill>
                  <a:schemeClr val="tx1"/>
                </a:solidFill>
              </a:rPr>
              <a:t>디아블로</a:t>
            </a:r>
            <a:r>
              <a:rPr lang="en-US" altLang="ko-KR" sz="1400" b="1" dirty="0">
                <a:solidFill>
                  <a:schemeClr val="tx1"/>
                </a:solidFill>
              </a:rPr>
              <a:t>3’ </a:t>
            </a:r>
            <a:r>
              <a:rPr lang="ko-KR" altLang="en-US" sz="1400" b="1" dirty="0">
                <a:solidFill>
                  <a:schemeClr val="tx1"/>
                </a:solidFill>
              </a:rPr>
              <a:t>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지형을 타일로 나눠 일련의 규칙으로 항상 랜덤하게 배치한다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길을 만드는 타일</a:t>
            </a:r>
            <a:r>
              <a:rPr lang="en-US" altLang="ko-KR" sz="1200" dirty="0">
                <a:solidFill>
                  <a:schemeClr val="tx1"/>
                </a:solidFill>
              </a:rPr>
              <a:t>(x, y, m, n), </a:t>
            </a:r>
            <a:r>
              <a:rPr lang="ko-KR" altLang="en-US" sz="1200" dirty="0">
                <a:solidFill>
                  <a:schemeClr val="tx1"/>
                </a:solidFill>
              </a:rPr>
              <a:t>버프 지급하는 성소</a:t>
            </a:r>
            <a:r>
              <a:rPr lang="en-US" altLang="ko-KR" sz="1200" dirty="0">
                <a:solidFill>
                  <a:schemeClr val="tx1"/>
                </a:solidFill>
              </a:rPr>
              <a:t> (b, c),</a:t>
            </a:r>
            <a:r>
              <a:rPr lang="ko-KR" altLang="en-US" sz="1200" dirty="0">
                <a:solidFill>
                  <a:schemeClr val="tx1"/>
                </a:solidFill>
              </a:rPr>
              <a:t> 고정 이벤트 발생</a:t>
            </a:r>
            <a:r>
              <a:rPr lang="en-US" altLang="ko-KR" sz="1200" dirty="0">
                <a:solidFill>
                  <a:schemeClr val="tx1"/>
                </a:solidFill>
              </a:rPr>
              <a:t> (*).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나머지 타일은 무작위 랜덤 이벤트 지역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미리 구조물의 리소스를 만들어 둔 상태에서 랜덤 배치함으로 개발 효율을 올릴 수 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1861987"/>
            <a:ext cx="5549639" cy="2277456"/>
          </a:xfrm>
          <a:prstGeom prst="roundRect">
            <a:avLst>
              <a:gd name="adj" fmla="val 142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5233CF88-266C-40AF-ACEC-D52408C69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73" t="-1" b="5045"/>
          <a:stretch/>
        </p:blipFill>
        <p:spPr bwMode="auto">
          <a:xfrm>
            <a:off x="717601" y="1959753"/>
            <a:ext cx="5130156" cy="1981728"/>
          </a:xfrm>
          <a:prstGeom prst="roundRect">
            <a:avLst>
              <a:gd name="adj" fmla="val 1144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개발 효율과 게임의 특징을 살리는 랜덤 생성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랜덤 생성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4257431"/>
            <a:ext cx="5548096" cy="2384578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4257378"/>
            <a:ext cx="5548096" cy="2385774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마인 크래프트의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가치가 낮은 요소를 랜덤으로 배치하는 것에 관심 가지는 유저는 적다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새로운 경험을 주는 오두막이나 동굴의 경우 환경에 큰 변화를 주기 때문에 유저는 호기심이 생겨 관찰하게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게임의 특징을 부각시킬 수 있는 요소와 구역을 지정해 랜덤 배치하는 것이 이상적인 방식이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B8CD3-CB48-4CCD-A5E4-059FAEDACA49}"/>
              </a:ext>
            </a:extLst>
          </p:cNvPr>
          <p:cNvSpPr txBox="1"/>
          <p:nvPr/>
        </p:nvSpPr>
        <p:spPr>
          <a:xfrm>
            <a:off x="485773" y="5909262"/>
            <a:ext cx="5548095" cy="61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평범한 지형이 랜덤으로 배치되는 것은 유저에게 큰 자극을 줄 수 없다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대신 대비되는 차이점을 추가하면 유저는 새로운 자극에 민감하게 반응한다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060" name="Picture 12" descr="마인크래프트 숲에 대한 이미지 검색결과">
            <a:extLst>
              <a:ext uri="{FF2B5EF4-FFF2-40B4-BE49-F238E27FC236}">
                <a16:creationId xmlns:a16="http://schemas.microsoft.com/office/drawing/2014/main" id="{92CC76CE-5230-4C99-9CE8-ED7DB5F4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0" y="4446303"/>
            <a:ext cx="2458368" cy="138283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마인크래프트 마을에 대한 이미지 검색결과">
            <a:extLst>
              <a:ext uri="{FF2B5EF4-FFF2-40B4-BE49-F238E27FC236}">
                <a16:creationId xmlns:a16="http://schemas.microsoft.com/office/drawing/2014/main" id="{D8AB58F6-2DBD-466E-A3F5-2CF89FF4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086" y="4442253"/>
            <a:ext cx="2465774" cy="13828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734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예측 불가능한 상황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식별 요소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160FE5F-3C82-4B87-97DE-E07546474FA0}"/>
              </a:ext>
            </a:extLst>
          </p:cNvPr>
          <p:cNvSpPr/>
          <p:nvPr/>
        </p:nvSpPr>
        <p:spPr>
          <a:xfrm>
            <a:off x="6151857" y="1866601"/>
            <a:ext cx="5548096" cy="4773664"/>
          </a:xfrm>
          <a:prstGeom prst="roundRect">
            <a:avLst>
              <a:gd name="adj" fmla="val 62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게임을 구성하는 대부분이 랜덤으로 배치되는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경우 랜덤 생성과 함께 식별 요소를 함께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랜덤으로 배치한 정보를 유저에게 전달하지 않고 식별 요소로 가림으로 이전과 달라진 던전 환경을 유저가 직접 경험으로 체험하도록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유저는 앞으로 플레이 과정에 대해 예상할 수 없게 되고</a:t>
            </a:r>
            <a:r>
              <a:rPr lang="en-US" altLang="ko-KR" sz="1400" b="1" dirty="0">
                <a:solidFill>
                  <a:srgbClr val="7030A0"/>
                </a:solidFill>
              </a:rPr>
              <a:t>, </a:t>
            </a:r>
            <a:r>
              <a:rPr lang="ko-KR" altLang="en-US" sz="1400" b="1" dirty="0">
                <a:solidFill>
                  <a:srgbClr val="7030A0"/>
                </a:solidFill>
              </a:rPr>
              <a:t>예상할 수 없는 미래에 언제든 캐릭터가 사망하는 상황이 발생할 수 있다는 것에 긴장감이 생기게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랜덤 생성과 함께 식별 요소는 플레이어에게 주는 영향이 다른 요소들에 비해 크다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</a:rPr>
              <a:t>운적</a:t>
            </a:r>
            <a:r>
              <a:rPr lang="ko-KR" altLang="en-US" sz="1200" dirty="0">
                <a:solidFill>
                  <a:schemeClr val="tx1"/>
                </a:solidFill>
              </a:rPr>
              <a:t> 요소가 강하기 때문에 자칫 잘못하면 유저가 게임을 포기하게 되는 상황이 발생하기도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대표적인 상황으로 운 좋지 않아 플레이어 본인의 실력을 제대로 발휘 하지 못했을 때가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solidFill>
                  <a:srgbClr val="7030A0"/>
                </a:solidFill>
              </a:rPr>
              <a:t>운적</a:t>
            </a:r>
            <a:r>
              <a:rPr lang="ko-KR" altLang="en-US" sz="1400" b="1" dirty="0">
                <a:solidFill>
                  <a:srgbClr val="7030A0"/>
                </a:solidFill>
              </a:rPr>
              <a:t> 요소로 인해 본인 실력을 제압할 수 있는 상대를 제압하지 못하고 오히려 데미지를 받게 되었을 때 이러한 감정을 느껴 반발하게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933F072-BA8D-4495-BBCF-356B6AA96092}"/>
              </a:ext>
            </a:extLst>
          </p:cNvPr>
          <p:cNvGrpSpPr/>
          <p:nvPr/>
        </p:nvGrpSpPr>
        <p:grpSpPr>
          <a:xfrm>
            <a:off x="675664" y="4534951"/>
            <a:ext cx="5192671" cy="1532847"/>
            <a:chOff x="685189" y="2953415"/>
            <a:chExt cx="8776590" cy="2590800"/>
          </a:xfrm>
        </p:grpSpPr>
        <p:pic>
          <p:nvPicPr>
            <p:cNvPr id="39" name="Picture 6" descr="운빨망겜에 대한 이미지 검색결과">
              <a:extLst>
                <a:ext uri="{FF2B5EF4-FFF2-40B4-BE49-F238E27FC236}">
                  <a16:creationId xmlns:a16="http://schemas.microsoft.com/office/drawing/2014/main" id="{058E5B9A-73F8-4FCC-B07B-C10DBDACC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189" y="2953415"/>
              <a:ext cx="4286250" cy="25908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그림 39" descr="실내, 테이블, 컴퓨터, 모니터이(가) 표시된 사진&#10;&#10;자동 생성된 설명">
              <a:extLst>
                <a:ext uri="{FF2B5EF4-FFF2-40B4-BE49-F238E27FC236}">
                  <a16:creationId xmlns:a16="http://schemas.microsoft.com/office/drawing/2014/main" id="{645999A2-3979-44B6-945A-5CF09ABC6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62" t="36835" r="22293" b="1"/>
            <a:stretch/>
          </p:blipFill>
          <p:spPr>
            <a:xfrm>
              <a:off x="5170854" y="2953415"/>
              <a:ext cx="4290925" cy="2590800"/>
            </a:xfrm>
            <a:prstGeom prst="round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360DF4C-6861-4A1B-9A1F-3015D8CB664E}"/>
              </a:ext>
            </a:extLst>
          </p:cNvPr>
          <p:cNvSpPr txBox="1"/>
          <p:nvPr/>
        </p:nvSpPr>
        <p:spPr>
          <a:xfrm>
            <a:off x="511133" y="6135984"/>
            <a:ext cx="5522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운적요소가 높은 게임은 실력을 제대로 발휘 할 수 없다는 것 때문에 유저의 반발을 사기도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AFE6FA-5AE1-4732-959C-74C9E2F73C52}"/>
              </a:ext>
            </a:extLst>
          </p:cNvPr>
          <p:cNvGrpSpPr/>
          <p:nvPr/>
        </p:nvGrpSpPr>
        <p:grpSpPr>
          <a:xfrm>
            <a:off x="599514" y="2109486"/>
            <a:ext cx="5315242" cy="1298888"/>
            <a:chOff x="6143385" y="2706739"/>
            <a:chExt cx="5406865" cy="1321278"/>
          </a:xfrm>
        </p:grpSpPr>
        <p:pic>
          <p:nvPicPr>
            <p:cNvPr id="43" name="그림 42" descr="회로이(가) 표시된 사진&#10;&#10;자동 생성된 설명">
              <a:extLst>
                <a:ext uri="{FF2B5EF4-FFF2-40B4-BE49-F238E27FC236}">
                  <a16:creationId xmlns:a16="http://schemas.microsoft.com/office/drawing/2014/main" id="{8F28423E-7BAD-4024-9FF3-6BFB5B37D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oundRect">
              <a:avLst/>
            </a:prstGeom>
          </p:spPr>
        </p:pic>
        <p:pic>
          <p:nvPicPr>
            <p:cNvPr id="44" name="그림 43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4FFB3B74-8754-4123-9B43-98413960A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oundRect">
              <a:avLst/>
            </a:prstGeom>
          </p:spPr>
        </p:pic>
        <p:pic>
          <p:nvPicPr>
            <p:cNvPr id="45" name="그림 44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32AA6A4F-9208-4735-BEF5-A39A7F946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ound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E30A0B6-9B73-4E71-AA30-32228D27DCCF}"/>
              </a:ext>
            </a:extLst>
          </p:cNvPr>
          <p:cNvSpPr txBox="1"/>
          <p:nvPr/>
        </p:nvSpPr>
        <p:spPr>
          <a:xfrm>
            <a:off x="698719" y="3429000"/>
            <a:ext cx="5147563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유저를 돕기 위해 이후 등장할 방의 정보를 </a:t>
            </a:r>
            <a:r>
              <a:rPr lang="ko-KR" altLang="en-US" sz="1000" dirty="0" err="1"/>
              <a:t>미니맵으로</a:t>
            </a:r>
            <a:r>
              <a:rPr lang="ko-KR" altLang="en-US" sz="1000" dirty="0"/>
              <a:t> 알려주기도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모든 정보를 전달하기 보다는 일부 추측만 가능한 선에서 유저 편의를 위한 정보를 전달함</a:t>
            </a:r>
          </a:p>
        </p:txBody>
      </p:sp>
    </p:spTree>
    <p:extLst>
      <p:ext uri="{BB962C8B-B14F-4D97-AF65-F5344CB8AC3E}">
        <p14:creationId xmlns:p14="http://schemas.microsoft.com/office/powerpoint/2010/main" val="916899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자원관리가 게임 플레이에 주는 영향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8564"/>
          </a:xfrm>
          <a:prstGeom prst="roundRect">
            <a:avLst>
              <a:gd name="adj" fmla="val 110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죽음의 페널티의 영향으로 죽음을 회피하기 위해 자원을 관리하게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자원의 획득처가 대부분의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몬스터를 처치했을 때 보상 뿐이라 생명 연상을 위해 반복적으로 몬스터를 처치하게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이때 던전의 한곳에 머물러 몬스터를 사냥하는 일명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</a:rPr>
              <a:t>파밍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을 방지해 게임의 진행 속도를 빠르게 유지한다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자원관리 요소가 있음으로 유저는 위험을 무릅쓰고 전투를 진행해야 하는 동기가 생기게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자원 관리</a:t>
            </a: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205099CF-D5D1-4A5E-BC7E-917E2451075E}"/>
              </a:ext>
            </a:extLst>
          </p:cNvPr>
          <p:cNvSpPr/>
          <p:nvPr/>
        </p:nvSpPr>
        <p:spPr>
          <a:xfrm>
            <a:off x="758657" y="1965529"/>
            <a:ext cx="2652130" cy="1143802"/>
          </a:xfrm>
          <a:prstGeom prst="wedgeRoundRectCallout">
            <a:avLst>
              <a:gd name="adj1" fmla="val 59115"/>
              <a:gd name="adj2" fmla="val 8288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7ACBC1D-3D69-439F-8F1A-4776B264E15E}"/>
              </a:ext>
            </a:extLst>
          </p:cNvPr>
          <p:cNvSpPr/>
          <p:nvPr/>
        </p:nvSpPr>
        <p:spPr>
          <a:xfrm>
            <a:off x="1772797" y="2340677"/>
            <a:ext cx="547805" cy="325741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8AF8BB2-3D94-49E4-9F6A-63FE9D27F7B9}"/>
              </a:ext>
            </a:extLst>
          </p:cNvPr>
          <p:cNvSpPr/>
          <p:nvPr/>
        </p:nvSpPr>
        <p:spPr>
          <a:xfrm>
            <a:off x="6154639" y="4264964"/>
            <a:ext cx="5548096" cy="2375302"/>
          </a:xfrm>
          <a:prstGeom prst="roundRect">
            <a:avLst>
              <a:gd name="adj" fmla="val 138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랜덤 요소의 영향도 받는데 몬스터를 처치했을 때 획득할 자원의 개수가 정해져 있지 않아 노력 대비 원하는 양의 자원을 획득하지 못할 경우도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또 특정 지점에서 자원을 원하는 만큼 획득할 것이라는 확신이 없기 때문에 매번 진행할 방을 고를 때 마다 고민하게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동일한 환경이라도 자원 관리 유무에 따라 플레이 경험이 달라지게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1F1613-965B-4C2F-9388-FA93CA96224B}"/>
              </a:ext>
            </a:extLst>
          </p:cNvPr>
          <p:cNvGrpSpPr/>
          <p:nvPr/>
        </p:nvGrpSpPr>
        <p:grpSpPr>
          <a:xfrm>
            <a:off x="3557866" y="2728881"/>
            <a:ext cx="2371152" cy="1257364"/>
            <a:chOff x="958571" y="4253029"/>
            <a:chExt cx="4303148" cy="228185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79D1D2C-A68F-411F-913E-AE0482D42116}"/>
                </a:ext>
              </a:extLst>
            </p:cNvPr>
            <p:cNvGrpSpPr/>
            <p:nvPr/>
          </p:nvGrpSpPr>
          <p:grpSpPr>
            <a:xfrm>
              <a:off x="1447836" y="4253029"/>
              <a:ext cx="3813883" cy="2281857"/>
              <a:chOff x="1447836" y="4253029"/>
              <a:chExt cx="3813883" cy="2281857"/>
            </a:xfrm>
          </p:grpSpPr>
          <p:pic>
            <p:nvPicPr>
              <p:cNvPr id="29" name="Picture 16">
                <a:extLst>
                  <a:ext uri="{FF2B5EF4-FFF2-40B4-BE49-F238E27FC236}">
                    <a16:creationId xmlns:a16="http://schemas.microsoft.com/office/drawing/2014/main" id="{6895C7F9-F0C4-421C-959F-6205493415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1447836" y="5179921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6">
                <a:extLst>
                  <a:ext uri="{FF2B5EF4-FFF2-40B4-BE49-F238E27FC236}">
                    <a16:creationId xmlns:a16="http://schemas.microsoft.com/office/drawing/2014/main" id="{C617FB16-AD71-44A1-8FDC-5A57F095E9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3049134" y="4253029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0">
              <a:extLst>
                <a:ext uri="{FF2B5EF4-FFF2-40B4-BE49-F238E27FC236}">
                  <a16:creationId xmlns:a16="http://schemas.microsoft.com/office/drawing/2014/main" id="{B1E66DD2-BDE0-439B-A0A9-6BD72F354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58571" y="5485686"/>
              <a:ext cx="1018791" cy="1018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D8A83B49-225A-43FC-B81F-D332A7FA21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06" b="40228"/>
            <a:stretch/>
          </p:blipFill>
          <p:spPr bwMode="auto">
            <a:xfrm>
              <a:off x="2876106" y="4529422"/>
              <a:ext cx="1009074" cy="42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>
              <a:extLst>
                <a:ext uri="{FF2B5EF4-FFF2-40B4-BE49-F238E27FC236}">
                  <a16:creationId xmlns:a16="http://schemas.microsoft.com/office/drawing/2014/main" id="{7B68233F-FDBE-43AF-8751-8A9640ADB5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6" t="10291" r="12000" b="12706"/>
            <a:stretch/>
          </p:blipFill>
          <p:spPr bwMode="auto">
            <a:xfrm>
              <a:off x="3876278" y="5370651"/>
              <a:ext cx="392261" cy="402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>
              <a:extLst>
                <a:ext uri="{FF2B5EF4-FFF2-40B4-BE49-F238E27FC236}">
                  <a16:creationId xmlns:a16="http://schemas.microsoft.com/office/drawing/2014/main" id="{D5D0FEDE-AD11-4BDC-9757-7DA261C455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5" t="9523" r="18905" b="13475"/>
            <a:stretch/>
          </p:blipFill>
          <p:spPr bwMode="auto">
            <a:xfrm>
              <a:off x="4567101" y="4943468"/>
              <a:ext cx="635717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>
              <a:extLst>
                <a:ext uri="{FF2B5EF4-FFF2-40B4-BE49-F238E27FC236}">
                  <a16:creationId xmlns:a16="http://schemas.microsoft.com/office/drawing/2014/main" id="{2C34AC98-6F59-4F47-85E5-1860F6BDE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06" b="40228"/>
            <a:stretch/>
          </p:blipFill>
          <p:spPr bwMode="auto">
            <a:xfrm>
              <a:off x="3049134" y="5825013"/>
              <a:ext cx="1009074" cy="42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">
              <a:extLst>
                <a:ext uri="{FF2B5EF4-FFF2-40B4-BE49-F238E27FC236}">
                  <a16:creationId xmlns:a16="http://schemas.microsoft.com/office/drawing/2014/main" id="{F765725D-B72D-4C03-A593-20D553E21F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5" t="9523" r="18905" b="13475"/>
            <a:stretch/>
          </p:blipFill>
          <p:spPr bwMode="auto">
            <a:xfrm>
              <a:off x="2096590" y="4717024"/>
              <a:ext cx="635717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5649AB-22C4-4700-A48C-6CB43C03C544}"/>
              </a:ext>
            </a:extLst>
          </p:cNvPr>
          <p:cNvGrpSpPr/>
          <p:nvPr/>
        </p:nvGrpSpPr>
        <p:grpSpPr>
          <a:xfrm>
            <a:off x="1054015" y="4292851"/>
            <a:ext cx="4446904" cy="1835284"/>
            <a:chOff x="698911" y="4360610"/>
            <a:chExt cx="5157111" cy="2128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E7EE2C-242F-463D-B2E2-0ED3CE3E1823}"/>
                </a:ext>
              </a:extLst>
            </p:cNvPr>
            <p:cNvSpPr txBox="1"/>
            <p:nvPr/>
          </p:nvSpPr>
          <p:spPr>
            <a:xfrm>
              <a:off x="1365807" y="4412611"/>
              <a:ext cx="718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LV. 10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3BA932-28EE-474B-B9CD-1CBC849313BB}"/>
                </a:ext>
              </a:extLst>
            </p:cNvPr>
            <p:cNvSpPr txBox="1"/>
            <p:nvPr/>
          </p:nvSpPr>
          <p:spPr>
            <a:xfrm>
              <a:off x="4533035" y="4360610"/>
              <a:ext cx="718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LV. 10</a:t>
              </a:r>
              <a:endParaRPr lang="ko-KR" altLang="en-US" dirty="0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F124D9F-B642-4D76-804C-5C4E41474B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508" b="18000"/>
            <a:stretch/>
          </p:blipFill>
          <p:spPr bwMode="auto">
            <a:xfrm>
              <a:off x="698911" y="5965280"/>
              <a:ext cx="1905000" cy="523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A863BEC-2409-4902-A789-91BE2EAB2A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508" b="18000"/>
            <a:stretch/>
          </p:blipFill>
          <p:spPr bwMode="auto">
            <a:xfrm>
              <a:off x="3951022" y="5965280"/>
              <a:ext cx="1905000" cy="523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05D0B25-C4CA-437A-BACA-8DAB16929C49}"/>
                </a:ext>
              </a:extLst>
            </p:cNvPr>
            <p:cNvSpPr/>
            <p:nvPr/>
          </p:nvSpPr>
          <p:spPr>
            <a:xfrm>
              <a:off x="1059873" y="6054075"/>
              <a:ext cx="1330036" cy="346725"/>
            </a:xfrm>
            <a:prstGeom prst="roundRect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부등호 8">
            <a:extLst>
              <a:ext uri="{FF2B5EF4-FFF2-40B4-BE49-F238E27FC236}">
                <a16:creationId xmlns:a16="http://schemas.microsoft.com/office/drawing/2014/main" id="{592A2233-616C-4BA1-86F1-A973AB56F80D}"/>
              </a:ext>
            </a:extLst>
          </p:cNvPr>
          <p:cNvSpPr/>
          <p:nvPr/>
        </p:nvSpPr>
        <p:spPr>
          <a:xfrm>
            <a:off x="2707763" y="4958624"/>
            <a:ext cx="1130794" cy="747276"/>
          </a:xfrm>
          <a:prstGeom prst="mathNotEqua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654F48-5152-4483-8E40-D384E9F4779D}"/>
              </a:ext>
            </a:extLst>
          </p:cNvPr>
          <p:cNvSpPr txBox="1"/>
          <p:nvPr/>
        </p:nvSpPr>
        <p:spPr>
          <a:xfrm>
            <a:off x="1263888" y="6245701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자원 </a:t>
            </a:r>
            <a:r>
              <a:rPr lang="ko-KR" altLang="en-US" sz="1200" dirty="0" err="1"/>
              <a:t>소지량에</a:t>
            </a:r>
            <a:r>
              <a:rPr lang="ko-KR" altLang="en-US" sz="1200" dirty="0"/>
              <a:t> 따라 전혀 다른 플레이 경험을 하게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2FB4C5-A48E-4452-8992-C9F5F4FA3D8B}"/>
              </a:ext>
            </a:extLst>
          </p:cNvPr>
          <p:cNvSpPr txBox="1"/>
          <p:nvPr/>
        </p:nvSpPr>
        <p:spPr>
          <a:xfrm>
            <a:off x="591638" y="3566913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자원 관리요소가 위험을 무릅쓰고 전투를</a:t>
            </a:r>
            <a:br>
              <a:rPr lang="en-US" altLang="ko-KR" sz="1200" dirty="0"/>
            </a:br>
            <a:r>
              <a:rPr lang="ko-KR" altLang="en-US" sz="1200" dirty="0"/>
              <a:t>진행해야 하는 동기를 부여한다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FE5194C-09DE-48AE-95A9-D7C3067A15B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2509256" y="2079920"/>
            <a:ext cx="678444" cy="83825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8916B95-E72A-4053-85E5-3BD0DDF6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683" y="2236982"/>
            <a:ext cx="767269" cy="76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A743C40-48E9-4F44-A857-72FAD5489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24" y="1942992"/>
            <a:ext cx="1052448" cy="105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2B47790-8D44-4047-91E3-92353568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74" y="4725748"/>
            <a:ext cx="940428" cy="94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1C08A94-87CA-4B75-9A60-27DF86CC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782" y="4731439"/>
            <a:ext cx="905724" cy="90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347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1C4EB-012C-4669-A9E2-C1338781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B28F0-BFC1-49B2-AFA5-915545056DF5}"/>
              </a:ext>
            </a:extLst>
          </p:cNvPr>
          <p:cNvSpPr/>
          <p:nvPr/>
        </p:nvSpPr>
        <p:spPr>
          <a:xfrm>
            <a:off x="485773" y="764198"/>
            <a:ext cx="11216961" cy="2603314"/>
          </a:xfrm>
          <a:prstGeom prst="roundRect">
            <a:avLst>
              <a:gd name="adj" fmla="val 1102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B0E651D1-6858-4C59-8A29-F51BEF3D5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009362"/>
              </p:ext>
            </p:extLst>
          </p:nvPr>
        </p:nvGraphicFramePr>
        <p:xfrm>
          <a:off x="485773" y="768810"/>
          <a:ext cx="11216960" cy="2598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827">
                  <a:extLst>
                    <a:ext uri="{9D8B030D-6E8A-4147-A177-3AD203B41FA5}">
                      <a16:colId xmlns:a16="http://schemas.microsoft.com/office/drawing/2014/main" val="3521323949"/>
                    </a:ext>
                  </a:extLst>
                </a:gridCol>
                <a:gridCol w="9061133">
                  <a:extLst>
                    <a:ext uri="{9D8B030D-6E8A-4147-A177-3AD203B41FA5}">
                      <a16:colId xmlns:a16="http://schemas.microsoft.com/office/drawing/2014/main" val="182617351"/>
                    </a:ext>
                  </a:extLst>
                </a:gridCol>
              </a:tblGrid>
              <a:tr h="43053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80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년대 출시한 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로그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의 시스템을 활용한 로그와 유사한 게임들을 통틀어 지칭하는 장르 이름이다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61219"/>
                  </a:ext>
                </a:extLst>
              </a:tr>
              <a:tr h="73497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로그 </a:t>
                      </a:r>
                      <a:r>
                        <a:rPr lang="ko-KR" altLang="en-US" sz="1400" b="1" dirty="0" err="1"/>
                        <a:t>라이크의</a:t>
                      </a:r>
                      <a:r>
                        <a:rPr lang="ko-KR" altLang="en-US" sz="1400" b="1" dirty="0"/>
                        <a:t> 특징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가지 요소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죽음의 페널티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랜덤 생성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식별 요소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자원 관리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를 핵심 시스템으로 사용한다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각 요소마다 특징 다르고 다른 요소와 함께 사용되었을 때 효과도 다양해 진다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154141"/>
                  </a:ext>
                </a:extLst>
              </a:tr>
              <a:tr h="97567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유저에게 주는 경험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라이크의</a:t>
                      </a:r>
                      <a:r>
                        <a:rPr lang="ko-KR" altLang="en-US" sz="1200" dirty="0"/>
                        <a:t> 특징 요소들이 각각 유저에게 주는 경험은 다르다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하지만 복합적인 상황에서 사람마다 다른 감정을 느끼게도 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죽음의 페널티로 인해 유저는 긴장감에 소극적인 플레이를 하게 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자원관리 요소를 통해 자원 획득을 위해 위험한 던전을 탐험하게 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랜덤 생성을 통해 매번 새로운 환경의 즐거움을 느끼게 해 지루함을 상쇄시킨다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식별 요소를 통해 위 요소들을 것을 유저가 직접 경험으로 학습하도록 해 게임의 몰입도를 높이게 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053305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FD7F14-16A3-49CC-8273-9FDEBBE194C1}"/>
              </a:ext>
            </a:extLst>
          </p:cNvPr>
          <p:cNvSpPr/>
          <p:nvPr/>
        </p:nvSpPr>
        <p:spPr>
          <a:xfrm>
            <a:off x="485773" y="3492342"/>
            <a:ext cx="11216961" cy="3114834"/>
          </a:xfrm>
          <a:prstGeom prst="roundRect">
            <a:avLst>
              <a:gd name="adj" fmla="val 982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A354599-EBDA-4EA5-9194-331FFF3DA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542136"/>
              </p:ext>
            </p:extLst>
          </p:nvPr>
        </p:nvGraphicFramePr>
        <p:xfrm>
          <a:off x="485773" y="3488561"/>
          <a:ext cx="11216960" cy="3118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267">
                  <a:extLst>
                    <a:ext uri="{9D8B030D-6E8A-4147-A177-3AD203B41FA5}">
                      <a16:colId xmlns:a16="http://schemas.microsoft.com/office/drawing/2014/main" val="3521323949"/>
                    </a:ext>
                  </a:extLst>
                </a:gridCol>
                <a:gridCol w="9223693">
                  <a:extLst>
                    <a:ext uri="{9D8B030D-6E8A-4147-A177-3AD203B41FA5}">
                      <a16:colId xmlns:a16="http://schemas.microsoft.com/office/drawing/2014/main" val="1445179259"/>
                    </a:ext>
                  </a:extLst>
                </a:gridCol>
              </a:tblGrid>
              <a:tr h="46494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장르를 발전시킬 방향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29100"/>
                  </a:ext>
                </a:extLst>
              </a:tr>
              <a:tr h="4649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장르 융합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게임에서 유저에게 다양한 경험을 주기 위해 다양한 장르의 요소를 활용한 것을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차별화 전략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이때 기본 베이스로 가지고 갈 것이 무엇인지 결정하는 것이 중요하다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경험을 고려하지 않은 장르 혼합은 불편함만 남기고 새로운 시도라 판단하기 힘들어 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베이스로 가져갈 수 도 있고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반대로 다른 장르를 기반으로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요소를 활용할 수 도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26880"/>
                  </a:ext>
                </a:extLst>
              </a:tr>
              <a:tr h="46494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난이도 순화</a:t>
                      </a:r>
                      <a:br>
                        <a:rPr lang="en-US" altLang="ko-KR" sz="1400" b="1" dirty="0"/>
                      </a:b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로그</a:t>
                      </a:r>
                      <a:r>
                        <a:rPr lang="en-US" altLang="ko-KR" sz="1400" b="1" dirty="0"/>
                        <a:t>-</a:t>
                      </a:r>
                      <a:r>
                        <a:rPr lang="ko-KR" altLang="en-US" sz="1400" b="1" dirty="0"/>
                        <a:t>라이트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게임은 장르의 진입 장벽이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난이도에 영향을 주는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죽음의 페널티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‘,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자원 관리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영향을 유저가 부정적으로 받아들이지 않도록 하기 위해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보조하는 시스템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구성하는 것이 좋다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재화를 대가로 즉시 부활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캐릭터의 경험치 또는 강화 등급을 활용해 반복적인 플레이를 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694900"/>
                  </a:ext>
                </a:extLst>
              </a:tr>
              <a:tr h="46494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멀티 플레이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대표적이 게임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엔터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더 건전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요소에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멀티 플레이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컨텐츠를 추가해 기존 유저도 새로운 경험을 하게 되고 신규 유저도 친구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지인과 함께 플레이하며 쉽게 게임에 유입되는 효과를 얻게 되었고 금전적인 성공 또한 거두었다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846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68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1F6F8F-1851-4602-939B-0524323D42AB}"/>
              </a:ext>
            </a:extLst>
          </p:cNvPr>
          <p:cNvSpPr/>
          <p:nvPr/>
        </p:nvSpPr>
        <p:spPr>
          <a:xfrm>
            <a:off x="5109085" y="2471758"/>
            <a:ext cx="6600833" cy="4181772"/>
          </a:xfrm>
          <a:prstGeom prst="roundRect">
            <a:avLst>
              <a:gd name="adj" fmla="val 1037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DC2A85-8FDB-4393-80B4-89F50FFD953A}"/>
              </a:ext>
            </a:extLst>
          </p:cNvPr>
          <p:cNvSpPr/>
          <p:nvPr/>
        </p:nvSpPr>
        <p:spPr>
          <a:xfrm>
            <a:off x="482082" y="847407"/>
            <a:ext cx="4509017" cy="5806121"/>
          </a:xfrm>
          <a:prstGeom prst="roundRect">
            <a:avLst>
              <a:gd name="adj" fmla="val 89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EE3F8F-7B8C-4E8A-95D3-4482EA0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문서에서 들어가기 전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F02F08-E27F-4DF1-9503-64C0EC2049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82031190"/>
              </p:ext>
            </p:extLst>
          </p:nvPr>
        </p:nvGraphicFramePr>
        <p:xfrm>
          <a:off x="5109085" y="2475576"/>
          <a:ext cx="6597139" cy="4170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3388551015"/>
                    </a:ext>
                  </a:extLst>
                </a:gridCol>
              </a:tblGrid>
              <a:tr h="4632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22466"/>
                  </a:ext>
                </a:extLst>
              </a:tr>
              <a:tr h="370677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무엇인지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요소를 활용한 게임은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특징은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장르에 빠져드는 이유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마지막 총 정리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352465"/>
                  </a:ext>
                </a:extLst>
              </a:tr>
            </a:tbl>
          </a:graphicData>
        </a:graphic>
      </p:graphicFrame>
      <p:pic>
        <p:nvPicPr>
          <p:cNvPr id="4" name="Picture 6" descr="Roguelike Development Conference에 대한 이미지 검색결과">
            <a:extLst>
              <a:ext uri="{FF2B5EF4-FFF2-40B4-BE49-F238E27FC236}">
                <a16:creationId xmlns:a16="http://schemas.microsoft.com/office/drawing/2014/main" id="{72633EC8-78FA-43FB-88EF-B6AB3BCD3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6"/>
          <a:stretch/>
        </p:blipFill>
        <p:spPr bwMode="auto">
          <a:xfrm>
            <a:off x="1013179" y="4751305"/>
            <a:ext cx="3497053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980년 게임 로그에 대한 이미지 검색결과">
            <a:extLst>
              <a:ext uri="{FF2B5EF4-FFF2-40B4-BE49-F238E27FC236}">
                <a16:creationId xmlns:a16="http://schemas.microsoft.com/office/drawing/2014/main" id="{00525F32-BFCE-4694-B3E8-6B43A70E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93" y="949755"/>
            <a:ext cx="3494624" cy="1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099AFA81-A2DA-4E18-8A00-6EB1D84F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40" y="2672337"/>
            <a:ext cx="3497131" cy="197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9486E0-4A9E-4792-A55F-B6441B0BD171}"/>
              </a:ext>
            </a:extLst>
          </p:cNvPr>
          <p:cNvSpPr/>
          <p:nvPr/>
        </p:nvSpPr>
        <p:spPr>
          <a:xfrm>
            <a:off x="5109086" y="847408"/>
            <a:ext cx="6600832" cy="1523238"/>
          </a:xfrm>
          <a:prstGeom prst="roundRect">
            <a:avLst>
              <a:gd name="adj" fmla="val 285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402CB4E0-9C36-44AF-9064-6CCB175C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746032"/>
              </p:ext>
            </p:extLst>
          </p:nvPr>
        </p:nvGraphicFramePr>
        <p:xfrm>
          <a:off x="5109085" y="829056"/>
          <a:ext cx="6597139" cy="152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409347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문서 작성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7035"/>
                  </a:ext>
                </a:extLst>
              </a:tr>
              <a:tr h="1105852"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장르에 대한 확실한 구분이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특징을 이해하고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향후 기획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개발에 적용한다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재미요소와 유저 경험을 이해하고 발전시킬 수 있는 방법을 구상한다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46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9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F5F92E-C343-4C23-8D95-534F5CC0A603}"/>
              </a:ext>
            </a:extLst>
          </p:cNvPr>
          <p:cNvSpPr/>
          <p:nvPr/>
        </p:nvSpPr>
        <p:spPr>
          <a:xfrm>
            <a:off x="485775" y="3133626"/>
            <a:ext cx="11213698" cy="1842321"/>
          </a:xfrm>
          <a:prstGeom prst="roundRect">
            <a:avLst>
              <a:gd name="adj" fmla="val 136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1980</a:t>
            </a:r>
            <a:r>
              <a:rPr lang="ko-KR" altLang="en-US" sz="1200" dirty="0">
                <a:solidFill>
                  <a:schemeClr val="tx1"/>
                </a:solidFill>
              </a:rPr>
              <a:t>년대 출시한 게임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의 특징을 공유하는 게임들을 지칭하는 장르이름이다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최초의 </a:t>
            </a:r>
            <a:r>
              <a:rPr lang="en-US" altLang="ko-KR" sz="1200" dirty="0">
                <a:solidFill>
                  <a:schemeClr val="tx1"/>
                </a:solidFill>
              </a:rPr>
              <a:t> PC RPG</a:t>
            </a:r>
            <a:r>
              <a:rPr lang="ko-KR" altLang="en-US" sz="1200" dirty="0">
                <a:solidFill>
                  <a:schemeClr val="tx1"/>
                </a:solidFill>
              </a:rPr>
              <a:t> 게임으로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이후 출시되는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 게임들에 많은 영향을 주었다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서구권에서 비디오 게임의 역사를 이야기할 때 필수로 언급된다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오메가</a:t>
            </a:r>
            <a:r>
              <a:rPr lang="en-US" altLang="ko-KR" sz="1200" dirty="0">
                <a:solidFill>
                  <a:schemeClr val="tx1"/>
                </a:solidFill>
              </a:rPr>
              <a:t>(Omega), </a:t>
            </a:r>
            <a:r>
              <a:rPr lang="ko-KR" altLang="en-US" sz="1200" dirty="0" err="1">
                <a:solidFill>
                  <a:schemeClr val="tx1"/>
                </a:solidFill>
              </a:rPr>
              <a:t>넷핵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), </a:t>
            </a:r>
            <a:r>
              <a:rPr lang="ko-KR" altLang="en-US" sz="1200" dirty="0" err="1">
                <a:solidFill>
                  <a:schemeClr val="tx1"/>
                </a:solidFill>
              </a:rPr>
              <a:t>아돔</a:t>
            </a:r>
            <a:r>
              <a:rPr lang="en-US" altLang="ko-KR" sz="1200" dirty="0">
                <a:solidFill>
                  <a:schemeClr val="tx1"/>
                </a:solidFill>
              </a:rPr>
              <a:t>(ADOM) </a:t>
            </a:r>
            <a:r>
              <a:rPr lang="ko-KR" altLang="en-US" sz="1200" dirty="0">
                <a:solidFill>
                  <a:schemeClr val="tx1"/>
                </a:solidFill>
              </a:rPr>
              <a:t>등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와 유사한 게임들이 출시되었다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라이크라는</a:t>
            </a:r>
            <a:r>
              <a:rPr lang="ko-KR" altLang="en-US" sz="1200" dirty="0">
                <a:solidFill>
                  <a:schemeClr val="tx1"/>
                </a:solidFill>
              </a:rPr>
              <a:t> 장르가 탄생하게 된 이유는 로그와 유사한 게임들이 많이 출시되며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이를 구분하는 이름이 필요했기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0AAA184-AE04-451E-8546-9FC908D61735}"/>
              </a:ext>
            </a:extLst>
          </p:cNvPr>
          <p:cNvSpPr/>
          <p:nvPr/>
        </p:nvSpPr>
        <p:spPr>
          <a:xfrm>
            <a:off x="485774" y="5105284"/>
            <a:ext cx="7500029" cy="1548246"/>
          </a:xfrm>
          <a:prstGeom prst="roundRect">
            <a:avLst>
              <a:gd name="adj" fmla="val 1199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CD3160-2BDA-4EA8-89D5-943943E17088}"/>
              </a:ext>
            </a:extLst>
          </p:cNvPr>
          <p:cNvSpPr/>
          <p:nvPr/>
        </p:nvSpPr>
        <p:spPr>
          <a:xfrm>
            <a:off x="8103788" y="5111895"/>
            <a:ext cx="3595685" cy="1541635"/>
          </a:xfrm>
          <a:prstGeom prst="roundRect">
            <a:avLst>
              <a:gd name="adj" fmla="val 98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개발자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에서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필요한 요소들을 목록으로 정리함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7CD33B-7A08-4B6A-AA2B-CAC7FB37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44" y="5211769"/>
            <a:ext cx="1136547" cy="113654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92682A-87E0-458E-A6BB-D0835CDC053F}"/>
              </a:ext>
            </a:extLst>
          </p:cNvPr>
          <p:cNvSpPr txBox="1"/>
          <p:nvPr/>
        </p:nvSpPr>
        <p:spPr>
          <a:xfrm>
            <a:off x="464402" y="5599851"/>
            <a:ext cx="19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‘ROGUE’</a:t>
            </a:r>
            <a:r>
              <a:rPr lang="ko-KR" altLang="en-US" dirty="0"/>
              <a:t>의 요소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407E0E-342D-49D4-8133-9FF7384DA97B}"/>
              </a:ext>
            </a:extLst>
          </p:cNvPr>
          <p:cNvSpPr txBox="1"/>
          <p:nvPr/>
        </p:nvSpPr>
        <p:spPr>
          <a:xfrm>
            <a:off x="2342891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AF11DE-9591-401F-A3E1-5FFC661254AD}"/>
              </a:ext>
            </a:extLst>
          </p:cNvPr>
          <p:cNvSpPr txBox="1"/>
          <p:nvPr/>
        </p:nvSpPr>
        <p:spPr>
          <a:xfrm>
            <a:off x="5090145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621173-74A1-49FC-97AD-6CF80D64DB8A}"/>
              </a:ext>
            </a:extLst>
          </p:cNvPr>
          <p:cNvSpPr txBox="1"/>
          <p:nvPr/>
        </p:nvSpPr>
        <p:spPr>
          <a:xfrm>
            <a:off x="3825528" y="5867993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절차적 생성</a:t>
            </a:r>
            <a:br>
              <a:rPr lang="en-US" altLang="ko-KR" sz="14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랜덤 생성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2F882-7234-4D02-9A44-0EFBF3EBC15C}"/>
              </a:ext>
            </a:extLst>
          </p:cNvPr>
          <p:cNvSpPr txBox="1"/>
          <p:nvPr/>
        </p:nvSpPr>
        <p:spPr>
          <a:xfrm>
            <a:off x="6709936" y="6056611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죽음의 페널티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F3E4D7-B5AD-48F8-B66C-F73D9933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51E251B-056B-43F2-8920-FEFF285E7894}"/>
              </a:ext>
            </a:extLst>
          </p:cNvPr>
          <p:cNvSpPr/>
          <p:nvPr/>
        </p:nvSpPr>
        <p:spPr>
          <a:xfrm>
            <a:off x="464402" y="821780"/>
            <a:ext cx="11235071" cy="2166902"/>
          </a:xfrm>
          <a:prstGeom prst="roundRect">
            <a:avLst>
              <a:gd name="adj" fmla="val 92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546F565-30DD-4518-8F5F-33AA44AC3A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39" t="10869" r="25555" b="50003"/>
          <a:stretch/>
        </p:blipFill>
        <p:spPr>
          <a:xfrm>
            <a:off x="702075" y="965095"/>
            <a:ext cx="3281632" cy="1831151"/>
          </a:xfrm>
          <a:prstGeom prst="round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360B3F-B1F9-45F4-9626-857F26EABC52}"/>
              </a:ext>
            </a:extLst>
          </p:cNvPr>
          <p:cNvSpPr txBox="1"/>
          <p:nvPr/>
        </p:nvSpPr>
        <p:spPr>
          <a:xfrm>
            <a:off x="1822320" y="2793423"/>
            <a:ext cx="1041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오메가</a:t>
            </a:r>
            <a:r>
              <a:rPr lang="en-US" altLang="ko-KR" sz="1000" dirty="0"/>
              <a:t>(Omega)</a:t>
            </a:r>
            <a:endParaRPr lang="ko-KR" altLang="en-US" sz="1000" dirty="0"/>
          </a:p>
        </p:txBody>
      </p:sp>
      <p:pic>
        <p:nvPicPr>
          <p:cNvPr id="25" name="Picture 4" descr="nethack에 대한 이미지 검색결과">
            <a:extLst>
              <a:ext uri="{FF2B5EF4-FFF2-40B4-BE49-F238E27FC236}">
                <a16:creationId xmlns:a16="http://schemas.microsoft.com/office/drawing/2014/main" id="{CB8F4E76-0C16-4F17-A1CB-CF72757C1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625" y="950153"/>
            <a:ext cx="3281632" cy="183771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51DCE18-B5A0-4A0D-A27B-7D23201071A7}"/>
              </a:ext>
            </a:extLst>
          </p:cNvPr>
          <p:cNvSpPr txBox="1"/>
          <p:nvPr/>
        </p:nvSpPr>
        <p:spPr>
          <a:xfrm>
            <a:off x="5615503" y="2787866"/>
            <a:ext cx="955877" cy="23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넷핵</a:t>
            </a:r>
            <a:r>
              <a:rPr lang="en-US" altLang="ko-KR" sz="1000" dirty="0"/>
              <a:t>(</a:t>
            </a:r>
            <a:r>
              <a:rPr lang="en-US" altLang="ko-KR" sz="1000" dirty="0" err="1"/>
              <a:t>Nethack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pic>
        <p:nvPicPr>
          <p:cNvPr id="28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2611621A-B460-4DF9-881E-0392D3308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175" y="974973"/>
            <a:ext cx="3278243" cy="18529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E359F49-8342-4252-BC80-D4DF8251EB65}"/>
              </a:ext>
            </a:extLst>
          </p:cNvPr>
          <p:cNvSpPr txBox="1"/>
          <p:nvPr/>
        </p:nvSpPr>
        <p:spPr>
          <a:xfrm>
            <a:off x="9536312" y="2792039"/>
            <a:ext cx="611968" cy="23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ADOM</a:t>
            </a:r>
            <a:endParaRPr lang="ko-KR" altLang="en-US" sz="1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5AB54EF-BB16-425D-BBD0-5B87E1788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414" y="5211769"/>
            <a:ext cx="1276420" cy="127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506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4312F2-D89F-4284-B71E-1320CA478E03}"/>
              </a:ext>
            </a:extLst>
          </p:cNvPr>
          <p:cNvSpPr/>
          <p:nvPr/>
        </p:nvSpPr>
        <p:spPr>
          <a:xfrm>
            <a:off x="5271248" y="848412"/>
            <a:ext cx="4743025" cy="497489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D7A241-5E56-4FFA-B22C-B898C50EB5D4}"/>
              </a:ext>
            </a:extLst>
          </p:cNvPr>
          <p:cNvSpPr/>
          <p:nvPr/>
        </p:nvSpPr>
        <p:spPr>
          <a:xfrm>
            <a:off x="446166" y="848639"/>
            <a:ext cx="4725252" cy="497468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61F72ADE-1ED4-42B4-881C-83561ED10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856488"/>
              </p:ext>
            </p:extLst>
          </p:nvPr>
        </p:nvGraphicFramePr>
        <p:xfrm>
          <a:off x="428392" y="3270991"/>
          <a:ext cx="4743026" cy="2552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040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173986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955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던 그리드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622519"/>
                  </a:ext>
                </a:extLst>
              </a:tr>
              <a:tr h="3955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횡 스크롤 액션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955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365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활용한 빠른 전투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던전의 몬스터를 처치하며 획득한 재화를 통해 마을을 복원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복원한 마을 건물에서 편의성 강화요소를 사용 </a:t>
                      </a:r>
                      <a:br>
                        <a:rPr lang="en-US" altLang="ko-KR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능력치 강화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아이템 구입 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랜덤을 배치된 방을 비밀통로를 통해 자유자제로 이동가능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8BA8080-7516-4842-871E-33574B6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활용한 게임</a:t>
            </a:r>
          </a:p>
        </p:txBody>
      </p:sp>
      <p:pic>
        <p:nvPicPr>
          <p:cNvPr id="5" name="그림 4" descr="건물, 앉아있는, 거리, 벽돌이(가) 표시된 사진&#10;&#10;자동 생성된 설명">
            <a:extLst>
              <a:ext uri="{FF2B5EF4-FFF2-40B4-BE49-F238E27FC236}">
                <a16:creationId xmlns:a16="http://schemas.microsoft.com/office/drawing/2014/main" id="{7FA16772-18E9-4BFF-8E8E-8D548C1A3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4" y="1055236"/>
            <a:ext cx="3889246" cy="2187701"/>
          </a:xfrm>
          <a:prstGeom prst="roundRect">
            <a:avLst>
              <a:gd name="adj" fmla="val 10014"/>
            </a:avLst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0F415A2-5854-4D2E-A10F-025CD204D7AA}"/>
              </a:ext>
            </a:extLst>
          </p:cNvPr>
          <p:cNvSpPr/>
          <p:nvPr/>
        </p:nvSpPr>
        <p:spPr>
          <a:xfrm>
            <a:off x="10114103" y="1467854"/>
            <a:ext cx="1631731" cy="5112068"/>
          </a:xfrm>
          <a:prstGeom prst="roundRect">
            <a:avLst>
              <a:gd name="adj" fmla="val 1662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49D5C08-9F50-47D2-9EAC-4FED902899B7}"/>
              </a:ext>
            </a:extLst>
          </p:cNvPr>
          <p:cNvGrpSpPr/>
          <p:nvPr/>
        </p:nvGrpSpPr>
        <p:grpSpPr>
          <a:xfrm>
            <a:off x="10228403" y="2239632"/>
            <a:ext cx="1338953" cy="3583693"/>
            <a:chOff x="7139975" y="2541458"/>
            <a:chExt cx="1828803" cy="489477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6180679-00F1-4B52-AF4E-7BE06D008433}"/>
                </a:ext>
              </a:extLst>
            </p:cNvPr>
            <p:cNvSpPr/>
            <p:nvPr/>
          </p:nvSpPr>
          <p:spPr>
            <a:xfrm>
              <a:off x="7139976" y="2541458"/>
              <a:ext cx="1828800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죽음의 페널티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B9F55A-8D4E-4199-BFC0-0EC36E6A3AD5}"/>
                </a:ext>
              </a:extLst>
            </p:cNvPr>
            <p:cNvSpPr/>
            <p:nvPr/>
          </p:nvSpPr>
          <p:spPr>
            <a:xfrm>
              <a:off x="7139976" y="3941274"/>
              <a:ext cx="1828802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랜덤 생성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32A7388-CB64-4ECD-9C32-F79E1CD87849}"/>
                </a:ext>
              </a:extLst>
            </p:cNvPr>
            <p:cNvSpPr/>
            <p:nvPr/>
          </p:nvSpPr>
          <p:spPr>
            <a:xfrm>
              <a:off x="7139976" y="5341089"/>
              <a:ext cx="1828799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식별 요소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D80D470-2379-40B8-A531-B8E55B65DAEB}"/>
                </a:ext>
              </a:extLst>
            </p:cNvPr>
            <p:cNvSpPr/>
            <p:nvPr/>
          </p:nvSpPr>
          <p:spPr>
            <a:xfrm>
              <a:off x="7139975" y="6740905"/>
              <a:ext cx="1828802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자원 관리</a:t>
              </a:r>
            </a:p>
          </p:txBody>
        </p:sp>
      </p:grpSp>
      <p:pic>
        <p:nvPicPr>
          <p:cNvPr id="25" name="그림 24" descr="컴퓨터이(가) 표시된 사진&#10;&#10;자동 생성된 설명">
            <a:extLst>
              <a:ext uri="{FF2B5EF4-FFF2-40B4-BE49-F238E27FC236}">
                <a16:creationId xmlns:a16="http://schemas.microsoft.com/office/drawing/2014/main" id="{590F1EE8-4ECA-4503-A041-00F48038BF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/>
          <a:stretch/>
        </p:blipFill>
        <p:spPr>
          <a:xfrm>
            <a:off x="5475070" y="1055236"/>
            <a:ext cx="4360873" cy="2172149"/>
          </a:xfrm>
          <a:prstGeom prst="roundRect">
            <a:avLst>
              <a:gd name="adj" fmla="val 10528"/>
            </a:avLst>
          </a:prstGeom>
        </p:spPr>
      </p:pic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D6B6BEFD-6B1E-47D5-A9A7-DA67DBA46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414971"/>
              </p:ext>
            </p:extLst>
          </p:nvPr>
        </p:nvGraphicFramePr>
        <p:xfrm>
          <a:off x="5271247" y="3270991"/>
          <a:ext cx="4743026" cy="2552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040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173986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622519"/>
                  </a:ext>
                </a:extLst>
              </a:tr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슈팅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모바일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2824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방과 방사이가 통로로 연결되어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던전을 탐험해 다음층으로 이동하는 포탈을 찾는다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각 스테이지의 마지막 층에 보스 몬스터가 등장하며 모든 보스를 처치해 게임을 클리어하는 것이 목적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방을 클리어 하면 일정 확률로 무기를 획득하고 무기를 활용해 다음 던전의 전투를 준비하는 방식으로 게임이 진행됨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</a:tbl>
          </a:graphicData>
        </a:graphic>
      </p:graphicFrame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21E968E-E1FF-4A27-9C7E-4B320C9823BD}"/>
              </a:ext>
            </a:extLst>
          </p:cNvPr>
          <p:cNvSpPr/>
          <p:nvPr/>
        </p:nvSpPr>
        <p:spPr>
          <a:xfrm>
            <a:off x="10138177" y="843905"/>
            <a:ext cx="1567552" cy="509080"/>
          </a:xfrm>
          <a:prstGeom prst="roundRect">
            <a:avLst>
              <a:gd name="adj" fmla="val 42664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로그</a:t>
            </a:r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요소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6695758-2FB5-4585-BDC1-72E7407FDA99}"/>
              </a:ext>
            </a:extLst>
          </p:cNvPr>
          <p:cNvSpPr/>
          <p:nvPr/>
        </p:nvSpPr>
        <p:spPr>
          <a:xfrm>
            <a:off x="10845108" y="6014095"/>
            <a:ext cx="860621" cy="509081"/>
          </a:xfrm>
          <a:prstGeom prst="rightArrow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계속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F86EFE1-2E1A-4566-AC70-42F133BB46CB}"/>
              </a:ext>
            </a:extLst>
          </p:cNvPr>
          <p:cNvSpPr/>
          <p:nvPr/>
        </p:nvSpPr>
        <p:spPr>
          <a:xfrm>
            <a:off x="487292" y="5942174"/>
            <a:ext cx="9567909" cy="637748"/>
          </a:xfrm>
          <a:prstGeom prst="roundRect">
            <a:avLst>
              <a:gd name="adj" fmla="val 429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두 게임을 비교해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요소들이 각 게임에 어떻게 사용되었는지 분석한다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24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31C13C-71B8-4D99-8C88-F460AED5764A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99195B-65F1-4F46-82B4-8FBD5B836DA2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3568A64-6AB5-4FC7-8177-4F7BB2D0B2F5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8CAFCCB-99BA-477E-BBAD-44E0C6BC3993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2A2BE41-F312-4775-9516-0FB580799422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죽음의 페널티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56C7B9-A908-4DBE-A5DE-4B8F6897365D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4FB6A2-1D25-4042-A207-AC82A6F7EA38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F7AB46-90A8-451F-BD99-60E5C67E037A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EAC7648-8251-4A18-B057-71C4E0558C90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던전에서 캐릭터가 사망하게 되면 즉시 부활이 불가능하다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캐릭터의 성능을 유저가 원하는 플레이 스타일데로 커스터마이즈 가능하게 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47327D0-442F-458F-8BB7-6C466B950F9C}"/>
              </a:ext>
            </a:extLst>
          </p:cNvPr>
          <p:cNvSpPr/>
          <p:nvPr/>
        </p:nvSpPr>
        <p:spPr>
          <a:xfrm>
            <a:off x="7921709" y="1546321"/>
            <a:ext cx="3790807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35CCE2F-BDFA-4206-AA1E-35FDBBE8F484}"/>
              </a:ext>
            </a:extLst>
          </p:cNvPr>
          <p:cNvSpPr/>
          <p:nvPr/>
        </p:nvSpPr>
        <p:spPr>
          <a:xfrm>
            <a:off x="4038253" y="1555846"/>
            <a:ext cx="3800420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0ADB7DD-1A58-42C6-8F1D-2F9EE8E7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909" y="1859450"/>
            <a:ext cx="3548114" cy="1995816"/>
          </a:xfrm>
          <a:prstGeom prst="roundRect">
            <a:avLst>
              <a:gd name="adj" fmla="val 12786"/>
            </a:avLst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FCA8C26-4113-4285-A1DB-AD33BB54BD9E}"/>
              </a:ext>
            </a:extLst>
          </p:cNvPr>
          <p:cNvSpPr/>
          <p:nvPr/>
        </p:nvSpPr>
        <p:spPr>
          <a:xfrm>
            <a:off x="4054158" y="4143371"/>
            <a:ext cx="3784515" cy="2391465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사망하게 되면 마을에서 사용하는 재화를 소비해 부활할 수 있는 기회를 얻게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다른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게임과 달리 재시도 기회를 줌으로 진입장벽을 낮추게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6CC2136E-80A7-4B81-8CDC-471833A8CD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38789" r="5252" b="38649"/>
          <a:stretch/>
        </p:blipFill>
        <p:spPr>
          <a:xfrm>
            <a:off x="4164406" y="1858741"/>
            <a:ext cx="3548114" cy="1997234"/>
          </a:xfrm>
          <a:prstGeom prst="roundRect">
            <a:avLst>
              <a:gd name="adj" fmla="val 12321"/>
            </a:avLst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738F299-4827-4B70-AD84-F064740886AC}"/>
              </a:ext>
            </a:extLst>
          </p:cNvPr>
          <p:cNvSpPr/>
          <p:nvPr/>
        </p:nvSpPr>
        <p:spPr>
          <a:xfrm>
            <a:off x="490022" y="1549497"/>
            <a:ext cx="3443979" cy="4985340"/>
          </a:xfrm>
          <a:prstGeom prst="roundRect">
            <a:avLst>
              <a:gd name="adj" fmla="val 848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 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공통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포인트가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게임 종료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하면 캐릭터의 성장치와 아이템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스킬을 포함한 모든 플레이 기록을 잃는다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사망 시 페널티가 큰 것으로 인해 플레이의 긴장감이 생긴다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두 게임의 공통점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게임 종료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하면 스테이지 진행 정보와 획득한 아이템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특성을 잃는다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진행한 스테이지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또는 처치한 몬스터 수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만큼 점수로 환산해 경험치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또는 재화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를 지급한다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캐릭터 강화를 통해 이후 플레이를 좀 더 쉽게 진행할 수 있도록 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D6D87-C6A5-44A1-B06D-ED9E1C7F5D6B}"/>
              </a:ext>
            </a:extLst>
          </p:cNvPr>
          <p:cNvSpPr txBox="1"/>
          <p:nvPr/>
        </p:nvSpPr>
        <p:spPr>
          <a:xfrm>
            <a:off x="4136250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D9DD24-7F40-4BB5-843F-F42F44428F00}"/>
              </a:ext>
            </a:extLst>
          </p:cNvPr>
          <p:cNvSpPr txBox="1"/>
          <p:nvPr/>
        </p:nvSpPr>
        <p:spPr>
          <a:xfrm>
            <a:off x="8041847" y="1612471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2249983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92541F1C-0E27-45A8-B017-921C476F0672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소울 나이트와 달리 고정된 방 구조에 랜덤 배치되는 구조물은 없고 몬스터 또한 고정된 위치에 생성된다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유저가 진행하지 않은 방에 대한 정보는 전달하지 않는다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</a:rPr>
              <a:t>앞으로 </a:t>
            </a:r>
            <a:r>
              <a:rPr lang="ko-KR" altLang="en-US" sz="1400" b="1" dirty="0">
                <a:solidFill>
                  <a:srgbClr val="7030A0"/>
                </a:solidFill>
              </a:rPr>
              <a:t>플레이 과정에서 생길 상황에 대해 유저가 일부 예상할 수 있게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B0B65D0-D3C3-4639-9976-E5B03323511F}"/>
              </a:ext>
            </a:extLst>
          </p:cNvPr>
          <p:cNvSpPr/>
          <p:nvPr/>
        </p:nvSpPr>
        <p:spPr>
          <a:xfrm>
            <a:off x="7937558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1ADF8E5-4E48-45E6-94BF-2026876B5B57}"/>
              </a:ext>
            </a:extLst>
          </p:cNvPr>
          <p:cNvSpPr/>
          <p:nvPr/>
        </p:nvSpPr>
        <p:spPr>
          <a:xfrm>
            <a:off x="4038252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5A79A59-EEE5-445B-B16E-07BEE8FDC608}"/>
              </a:ext>
            </a:extLst>
          </p:cNvPr>
          <p:cNvSpPr/>
          <p:nvPr/>
        </p:nvSpPr>
        <p:spPr>
          <a:xfrm>
            <a:off x="4038252" y="4154959"/>
            <a:ext cx="3784515" cy="2379878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고정된 방 구조에 랜덤 생성되는 구조물 영역을 설정해 이전과 같은 방이라도 다른 형태를 띄도록 만들었다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방에 등장하는 몬스터의 종류와 위치 또한 랜덤으로 배치된다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</a:rPr>
              <a:t>때문에 </a:t>
            </a:r>
            <a:r>
              <a:rPr lang="ko-KR" altLang="en-US" sz="1400" b="1" dirty="0">
                <a:solidFill>
                  <a:srgbClr val="7030A0"/>
                </a:solidFill>
              </a:rPr>
              <a:t>동일한 방에 입장하더라도 이전과 다른 경험을 유저에게 줄 수 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A265CF2-20A8-4E29-A68B-38E4FDD475F2}"/>
              </a:ext>
            </a:extLst>
          </p:cNvPr>
          <p:cNvSpPr/>
          <p:nvPr/>
        </p:nvSpPr>
        <p:spPr>
          <a:xfrm>
            <a:off x="479484" y="1549497"/>
            <a:ext cx="3443979" cy="4985340"/>
          </a:xfrm>
          <a:prstGeom prst="roundRect">
            <a:avLst>
              <a:gd name="adj" fmla="val 1081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 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공통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 구조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아이템</a:t>
            </a:r>
            <a:r>
              <a:rPr lang="en-US" altLang="ko-KR" sz="1200" dirty="0">
                <a:solidFill>
                  <a:schemeClr val="tx1"/>
                </a:solidFill>
              </a:rPr>
              <a:t>, NPC </a:t>
            </a:r>
            <a:r>
              <a:rPr lang="ko-KR" altLang="en-US" sz="1200" dirty="0">
                <a:solidFill>
                  <a:schemeClr val="tx1"/>
                </a:solidFill>
              </a:rPr>
              <a:t>등 배치가 랜덤으로 진행되는 것을 의미함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죽음의 페널티의 경우 사망 시 반복적으로 낮은 등급의 스테이지를 반복적으로 플레이하게 되어 자칫 지루해 질 수 있음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던전 내 환경을 랜덤으로 생성해 반복 플레이의 지루함을 상쇄할 수 있음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두 게임의 공통점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미리 다양한 크기와 구조의 방을 제작해 놓은 후 던전을 생성할 때 마다 연결해 던전을 구성한다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방마다 구조가 다르며 연결 방향도 다르기 때문에 다양한 형태의 던전이 생성된다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215949-63AF-437F-977F-D9A1E82362E0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3A0ACB3-A622-475E-9C06-07E26F9E7D6F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2EB859A-CA70-4446-89F4-C02664B1A694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04BC58A-E67D-459D-8CDE-14F485E9745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45D931-DC99-47F0-A686-CF2749A668B8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죽음의 페널티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3E4741-FF68-43CD-A3EB-887D820F51E2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62B953-71BE-4D87-B59F-A1AE0F2C7109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D17DB76-BC69-4E82-BF13-20A2E3FE27A5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E08E34C-3A5D-4549-8323-3B26442F9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1" t="32239" r="28253" b="32131"/>
          <a:stretch/>
        </p:blipFill>
        <p:spPr>
          <a:xfrm>
            <a:off x="9108318" y="2159219"/>
            <a:ext cx="2501771" cy="809264"/>
          </a:xfrm>
          <a:prstGeom prst="round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34427F-4A46-49CC-BCBD-1B4B61701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10" t="21445" r="44578" b="32018"/>
          <a:stretch/>
        </p:blipFill>
        <p:spPr>
          <a:xfrm>
            <a:off x="8025126" y="2156701"/>
            <a:ext cx="1024199" cy="1339618"/>
          </a:xfrm>
          <a:prstGeom prst="round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B631376-9A96-4341-A3CD-3939F5CF4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17" t="77144" r="8472" b="4055"/>
          <a:stretch/>
        </p:blipFill>
        <p:spPr>
          <a:xfrm>
            <a:off x="9108318" y="3064345"/>
            <a:ext cx="2501771" cy="435064"/>
          </a:xfrm>
          <a:prstGeom prst="round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E346913A-D898-4DC5-ADC3-FB1FF496A4D9}"/>
              </a:ext>
            </a:extLst>
          </p:cNvPr>
          <p:cNvGrpSpPr/>
          <p:nvPr/>
        </p:nvGrpSpPr>
        <p:grpSpPr>
          <a:xfrm>
            <a:off x="4661129" y="1960982"/>
            <a:ext cx="2667000" cy="1992000"/>
            <a:chOff x="6143385" y="2706740"/>
            <a:chExt cx="3565052" cy="2662760"/>
          </a:xfrm>
        </p:grpSpPr>
        <p:pic>
          <p:nvPicPr>
            <p:cNvPr id="51" name="그림 50" descr="회로이(가) 표시된 사진&#10;&#10;자동 생성된 설명">
              <a:extLst>
                <a:ext uri="{FF2B5EF4-FFF2-40B4-BE49-F238E27FC236}">
                  <a16:creationId xmlns:a16="http://schemas.microsoft.com/office/drawing/2014/main" id="{7C5F9A82-2BEA-4E1A-9135-E224B9821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oundRect">
              <a:avLst/>
            </a:prstGeom>
          </p:spPr>
        </p:pic>
        <p:pic>
          <p:nvPicPr>
            <p:cNvPr id="52" name="그림 51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45894DCA-AF38-4A4F-9E7F-1BAB89DDA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oundRect">
              <a:avLst/>
            </a:prstGeom>
          </p:spPr>
        </p:pic>
        <p:pic>
          <p:nvPicPr>
            <p:cNvPr id="53" name="그림 52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BF9C5D37-8CF6-4E34-8AED-1D8DA8AF3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7043417" y="4048224"/>
              <a:ext cx="1803401" cy="1321276"/>
            </a:xfrm>
            <a:prstGeom prst="round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1CB3B3-C2C6-43AC-94AE-750A0F69D40B}"/>
              </a:ext>
            </a:extLst>
          </p:cNvPr>
          <p:cNvSpPr txBox="1"/>
          <p:nvPr/>
        </p:nvSpPr>
        <p:spPr>
          <a:xfrm>
            <a:off x="4136249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10664-C47C-4E02-BE27-5FA9DDA62B90}"/>
              </a:ext>
            </a:extLst>
          </p:cNvPr>
          <p:cNvSpPr txBox="1"/>
          <p:nvPr/>
        </p:nvSpPr>
        <p:spPr>
          <a:xfrm>
            <a:off x="8035555" y="1612471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2010963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3A3CA47-310B-4C97-AAB0-B474D34B1C69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던전에서 구조한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들은 유저를 돕는 기능을 수행한다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마을에서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에 해당하는 건물을 짓기 전까지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의 기능을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연결된 방의 정보를 전달하지 않기 때문에 직접 확인해야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던전 상태를 알 수 없도록 정보를 가린다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17DF05B-6F1A-4D56-B7C5-3453BE911176}"/>
              </a:ext>
            </a:extLst>
          </p:cNvPr>
          <p:cNvSpPr/>
          <p:nvPr/>
        </p:nvSpPr>
        <p:spPr>
          <a:xfrm>
            <a:off x="7921709" y="1549497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E4DCBFF-4EDC-48E6-81D8-A274B48247F7}"/>
              </a:ext>
            </a:extLst>
          </p:cNvPr>
          <p:cNvSpPr/>
          <p:nvPr/>
        </p:nvSpPr>
        <p:spPr>
          <a:xfrm>
            <a:off x="4060392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71B7B84-1536-4051-AEAF-6D2674B98990}"/>
              </a:ext>
            </a:extLst>
          </p:cNvPr>
          <p:cNvSpPr/>
          <p:nvPr/>
        </p:nvSpPr>
        <p:spPr>
          <a:xfrm>
            <a:off x="4044543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상자에 효과 별로 색상을 다르게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아이템 획득하기 전 아이템의 효과를 표시한다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</a:rPr>
              <a:t>미니맵을</a:t>
            </a:r>
            <a:r>
              <a:rPr lang="ko-KR" altLang="en-US" sz="1200" dirty="0">
                <a:solidFill>
                  <a:schemeClr val="tx1"/>
                </a:solidFill>
              </a:rPr>
              <a:t> 통해 인접한 방의 정보를 전달한다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식별 요소를 줄임으로 모바일 유저의 불편함을 줄이고 빠른 플레이가 가능하도록 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762212A-3537-432C-9ADC-2390FE461B3C}"/>
              </a:ext>
            </a:extLst>
          </p:cNvPr>
          <p:cNvSpPr/>
          <p:nvPr/>
        </p:nvSpPr>
        <p:spPr>
          <a:xfrm>
            <a:off x="486715" y="1549497"/>
            <a:ext cx="3443979" cy="4985340"/>
          </a:xfrm>
          <a:prstGeom prst="roundRect">
            <a:avLst>
              <a:gd name="adj" fmla="val 638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 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공통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유저에게 전달하는 정보를 제한하는 방식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아이템의 효과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성능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몬스터 정보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던전 정보 등 유저에게 필요한 정보를 가린다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유저가 직접 경험하는 것을 통해 학습하고 기억하도록 만든다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1F9FBFE-61AC-4E87-A9A4-50B09B1E8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75" t="22818" r="17886" b="34138"/>
          <a:stretch/>
        </p:blipFill>
        <p:spPr>
          <a:xfrm>
            <a:off x="8010886" y="1903695"/>
            <a:ext cx="2350934" cy="904404"/>
          </a:xfrm>
          <a:prstGeom prst="round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9908364-1A3E-412F-AAE9-F1A3DB3C1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97" t="31065" r="20514" b="24355"/>
          <a:stretch/>
        </p:blipFill>
        <p:spPr>
          <a:xfrm>
            <a:off x="9067644" y="2860586"/>
            <a:ext cx="2513407" cy="904404"/>
          </a:xfrm>
          <a:prstGeom prst="roundRect">
            <a:avLst/>
          </a:prstGeom>
        </p:spPr>
      </p:pic>
      <p:sp>
        <p:nvSpPr>
          <p:cNvPr id="3" name="화살표: 오른쪽으로 구부러짐 2">
            <a:extLst>
              <a:ext uri="{FF2B5EF4-FFF2-40B4-BE49-F238E27FC236}">
                <a16:creationId xmlns:a16="http://schemas.microsoft.com/office/drawing/2014/main" id="{07F7C266-3C95-4D2F-B4F9-785E3DA0F7C5}"/>
              </a:ext>
            </a:extLst>
          </p:cNvPr>
          <p:cNvSpPr/>
          <p:nvPr/>
        </p:nvSpPr>
        <p:spPr>
          <a:xfrm rot="18714262">
            <a:off x="8498773" y="2880156"/>
            <a:ext cx="295912" cy="707021"/>
          </a:xfrm>
          <a:prstGeom prst="curvedRightArrow">
            <a:avLst>
              <a:gd name="adj1" fmla="val 26197"/>
              <a:gd name="adj2" fmla="val 54223"/>
              <a:gd name="adj3" fmla="val 26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B4DE0FA-232D-4288-82DE-E565B5F4A654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E24DBD3-FFF7-4ED7-847B-48EDD90807C4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0B20F14-880D-4FFC-9A33-0BD2437EB56E}"/>
              </a:ext>
            </a:extLst>
          </p:cNvPr>
          <p:cNvSpPr/>
          <p:nvPr/>
        </p:nvSpPr>
        <p:spPr>
          <a:xfrm>
            <a:off x="6240982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식별 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A81252F-731E-463A-81AC-791AE5D6661E}"/>
              </a:ext>
            </a:extLst>
          </p:cNvPr>
          <p:cNvSpPr/>
          <p:nvPr/>
        </p:nvSpPr>
        <p:spPr>
          <a:xfrm>
            <a:off x="9131168" y="864858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5446F98-0E66-4F17-B692-0590B8E6D079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죽음의 페널티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563C77-3AEE-4EEB-AADD-F53C2FAC8F26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2" name="그림 41" descr="컴퓨터이(가) 표시된 사진&#10;&#10;자동 생성된 설명">
            <a:extLst>
              <a:ext uri="{FF2B5EF4-FFF2-40B4-BE49-F238E27FC236}">
                <a16:creationId xmlns:a16="http://schemas.microsoft.com/office/drawing/2014/main" id="{04CBD1C0-4C43-4FD3-AFB6-252992FE88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36524" r="68069" b="46058"/>
          <a:stretch/>
        </p:blipFill>
        <p:spPr>
          <a:xfrm>
            <a:off x="4290603" y="2041841"/>
            <a:ext cx="1113117" cy="962353"/>
          </a:xfrm>
          <a:prstGeom prst="roundRect">
            <a:avLst/>
          </a:prstGeom>
        </p:spPr>
      </p:pic>
      <p:pic>
        <p:nvPicPr>
          <p:cNvPr id="43" name="그림 42" descr="버스, 컴퓨터, 남자, 거리이(가) 표시된 사진&#10;&#10;자동 생성된 설명">
            <a:extLst>
              <a:ext uri="{FF2B5EF4-FFF2-40B4-BE49-F238E27FC236}">
                <a16:creationId xmlns:a16="http://schemas.microsoft.com/office/drawing/2014/main" id="{1E887A87-DB07-4EC8-BC16-1FDA2440A7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7" t="58322" r="33693" b="29687"/>
          <a:stretch/>
        </p:blipFill>
        <p:spPr>
          <a:xfrm>
            <a:off x="5349914" y="2905122"/>
            <a:ext cx="1113116" cy="1062926"/>
          </a:xfrm>
          <a:prstGeom prst="roundRect">
            <a:avLst/>
          </a:prstGeom>
        </p:spPr>
      </p:pic>
      <p:pic>
        <p:nvPicPr>
          <p:cNvPr id="5" name="그림 4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EF4BDB67-06FE-4FFD-9B06-128D731D97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7" t="29792" r="59441" b="53125"/>
          <a:stretch/>
        </p:blipFill>
        <p:spPr>
          <a:xfrm>
            <a:off x="6463030" y="1960464"/>
            <a:ext cx="1113116" cy="1148619"/>
          </a:xfrm>
          <a:prstGeom prst="round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DC6F3D8-BD48-426F-ADF0-A14824EEBAB4}"/>
              </a:ext>
            </a:extLst>
          </p:cNvPr>
          <p:cNvSpPr txBox="1"/>
          <p:nvPr/>
        </p:nvSpPr>
        <p:spPr>
          <a:xfrm>
            <a:off x="4158389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492F1F-E508-48F2-B109-9B3B8A142057}"/>
              </a:ext>
            </a:extLst>
          </p:cNvPr>
          <p:cNvSpPr txBox="1"/>
          <p:nvPr/>
        </p:nvSpPr>
        <p:spPr>
          <a:xfrm>
            <a:off x="8019706" y="1606122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1129932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771335E-579D-452F-937A-B8839A03BDC4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식량 포인트를 통해 특정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의 음식을 구입하여 특수 효과를 획득하게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 안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밖에서 사용하는 재화가 동일하다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던전 밖에서도 던전 안에서 생길 상황을 예상해 재화를 소비하게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ECF6A4A-7801-4B56-81E4-6FB6693CEAE3}"/>
              </a:ext>
            </a:extLst>
          </p:cNvPr>
          <p:cNvSpPr/>
          <p:nvPr/>
        </p:nvSpPr>
        <p:spPr>
          <a:xfrm>
            <a:off x="7921709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3674C21-723E-4BF9-9092-AA1E00DE6901}"/>
              </a:ext>
            </a:extLst>
          </p:cNvPr>
          <p:cNvSpPr/>
          <p:nvPr/>
        </p:nvSpPr>
        <p:spPr>
          <a:xfrm>
            <a:off x="4035056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67F25D-E3F4-4C5D-9B0C-945ABD957610}"/>
              </a:ext>
            </a:extLst>
          </p:cNvPr>
          <p:cNvSpPr/>
          <p:nvPr/>
        </p:nvSpPr>
        <p:spPr>
          <a:xfrm>
            <a:off x="4014808" y="4141739"/>
            <a:ext cx="3784515" cy="2393097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무기 아이템 마다 가지는 마나 소비 값이 있어 공격 버튼을 누를 때 마다 </a:t>
            </a:r>
            <a:r>
              <a:rPr lang="ko-KR" altLang="en-US" sz="1200" dirty="0" err="1">
                <a:solidFill>
                  <a:schemeClr val="tx1"/>
                </a:solidFill>
              </a:rPr>
              <a:t>마나를</a:t>
            </a:r>
            <a:r>
              <a:rPr lang="ko-KR" altLang="en-US" sz="1200" dirty="0">
                <a:solidFill>
                  <a:schemeClr val="tx1"/>
                </a:solidFill>
              </a:rPr>
              <a:t> 소비하게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공격 횟수를 제한하고 숙련된 컨트롤을 요구하게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공격을 남용하게 되면 보스 전투 같이 필요한 순간에 공격할 수 없는 상황이 발생한다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E959C53-6384-4527-879F-80314002D474}"/>
              </a:ext>
            </a:extLst>
          </p:cNvPr>
          <p:cNvSpPr/>
          <p:nvPr/>
        </p:nvSpPr>
        <p:spPr>
          <a:xfrm>
            <a:off x="479484" y="1549497"/>
            <a:ext cx="3443979" cy="4985340"/>
          </a:xfrm>
          <a:prstGeom prst="roundRect">
            <a:avLst>
              <a:gd name="adj" fmla="val 1061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 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공통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유저가 캐릭터의 체력 이외에 관리해야 하는 수치가 따로 있는 것을 의미한다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수치를 관리하는 이유는 게임마다 다르지만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경우 수치가 </a:t>
            </a:r>
            <a:r>
              <a:rPr lang="en-US" altLang="ko-KR" sz="1200" dirty="0">
                <a:solidFill>
                  <a:schemeClr val="tx1"/>
                </a:solidFill>
              </a:rPr>
              <a:t>0</a:t>
            </a:r>
            <a:r>
              <a:rPr lang="ko-KR" altLang="en-US" sz="1200" dirty="0">
                <a:solidFill>
                  <a:schemeClr val="tx1"/>
                </a:solidFill>
              </a:rPr>
              <a:t>인 것을 유지하면 지속적으로 체력에 데미지를 받게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두 게임의 공통점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관리해야 하는 자원의 개수가 많아지면 많아질 수록 게임의 난이도가 올라간다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해당 게임은 자원관리 요소를 전투에 활용하는 방식으로 가볍게 활용한다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643037D-C219-4B37-B5C6-34BC8BD8BA5A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1FD2D12-6E23-4A19-8ED4-987BDEE77687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205CBEC-BD71-4F92-97E3-62F5F07E3D52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CFC41FE-B0BA-408C-A467-A1CCC020CAD5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1D1C09-6708-4E9A-9245-AE1E614D5621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죽음의 페널티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83E176-1673-4D76-816F-8DB56E4A23A2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1D7D5F-A53D-45F0-8FA6-45455D17CE74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571270-F5DD-4D6D-974A-85AE55402844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자원 관리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907594C-4BBE-467F-A59C-7260CF9E2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330" b="81443"/>
          <a:stretch/>
        </p:blipFill>
        <p:spPr>
          <a:xfrm>
            <a:off x="8017741" y="2282460"/>
            <a:ext cx="2172494" cy="883392"/>
          </a:xfrm>
          <a:prstGeom prst="round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403BE9-34CF-4824-BD6A-5BDB26AEF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" t="84357" r="86754" b="381"/>
          <a:stretch/>
        </p:blipFill>
        <p:spPr>
          <a:xfrm>
            <a:off x="10308222" y="2282459"/>
            <a:ext cx="1300909" cy="883391"/>
          </a:xfrm>
          <a:prstGeom prst="roundRect">
            <a:avLst/>
          </a:prstGeom>
        </p:spPr>
      </p:pic>
      <p:pic>
        <p:nvPicPr>
          <p:cNvPr id="23" name="그림 22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03621D52-E299-4B84-8D48-7229DB57E5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1251" r="76730" b="83853"/>
          <a:stretch/>
        </p:blipFill>
        <p:spPr>
          <a:xfrm>
            <a:off x="4231985" y="1896778"/>
            <a:ext cx="2169583" cy="947130"/>
          </a:xfrm>
          <a:prstGeom prst="roundRect">
            <a:avLst/>
          </a:prstGeom>
        </p:spPr>
      </p:pic>
      <p:pic>
        <p:nvPicPr>
          <p:cNvPr id="25" name="그림 24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32BDC017-841A-445C-A00F-701A2319F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79" t="5710" r="14100" b="87739"/>
          <a:stretch/>
        </p:blipFill>
        <p:spPr>
          <a:xfrm>
            <a:off x="6512679" y="2701371"/>
            <a:ext cx="1032383" cy="532118"/>
          </a:xfrm>
          <a:prstGeom prst="roundRect">
            <a:avLst/>
          </a:prstGeom>
        </p:spPr>
      </p:pic>
      <p:pic>
        <p:nvPicPr>
          <p:cNvPr id="35" name="그림 34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1B96E450-6C93-4F52-9805-B8B8A57EAD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4" t="75917" r="16753" b="6938"/>
          <a:stretch/>
        </p:blipFill>
        <p:spPr>
          <a:xfrm>
            <a:off x="5381954" y="2925782"/>
            <a:ext cx="1019614" cy="990231"/>
          </a:xfrm>
          <a:prstGeom prst="roundRect">
            <a:avLst/>
          </a:prstGeom>
        </p:spPr>
      </p:pic>
      <p:pic>
        <p:nvPicPr>
          <p:cNvPr id="21" name="그림 20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A607420D-78FF-4F2C-A073-DAEF9716B4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73" t="54601" r="2464" b="28254"/>
          <a:stretch/>
        </p:blipFill>
        <p:spPr>
          <a:xfrm>
            <a:off x="4251602" y="2906990"/>
            <a:ext cx="1019614" cy="990231"/>
          </a:xfrm>
          <a:prstGeom prst="roundRect">
            <a:avLst/>
          </a:prstGeom>
        </p:spPr>
      </p:pic>
      <p:pic>
        <p:nvPicPr>
          <p:cNvPr id="4" name="그림 3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F36944D4-CA49-4486-AD4F-B264188845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9" t="4961" r="22443" b="87209"/>
          <a:stretch/>
        </p:blipFill>
        <p:spPr>
          <a:xfrm>
            <a:off x="6512679" y="2159390"/>
            <a:ext cx="1032383" cy="452213"/>
          </a:xfrm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658045F-955D-46E9-A3A5-3B9AE52C6119}"/>
              </a:ext>
            </a:extLst>
          </p:cNvPr>
          <p:cNvSpPr txBox="1"/>
          <p:nvPr/>
        </p:nvSpPr>
        <p:spPr>
          <a:xfrm>
            <a:off x="4133053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C9D11C-342A-4A30-8FFC-1C0F0F3176F9}"/>
              </a:ext>
            </a:extLst>
          </p:cNvPr>
          <p:cNvSpPr txBox="1"/>
          <p:nvPr/>
        </p:nvSpPr>
        <p:spPr>
          <a:xfrm>
            <a:off x="8019706" y="1612471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411372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F69C0DD-8B33-4113-9145-E872F00DB964}"/>
              </a:ext>
            </a:extLst>
          </p:cNvPr>
          <p:cNvSpPr/>
          <p:nvPr/>
        </p:nvSpPr>
        <p:spPr>
          <a:xfrm>
            <a:off x="479485" y="5069631"/>
            <a:ext cx="5554384" cy="1583900"/>
          </a:xfrm>
          <a:prstGeom prst="roundRect">
            <a:avLst>
              <a:gd name="adj" fmla="val 1944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423736"/>
            <a:ext cx="5557876" cy="1883993"/>
          </a:xfrm>
          <a:prstGeom prst="roundRect">
            <a:avLst>
              <a:gd name="adj" fmla="val 165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게임에서 죽음은 페널티로서 유저에게 불쾌감을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사망하면 경험치를 잃고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달성을 위해 필요한 시간이 증가한다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죽음을 통한 페널티를 세이브 포인트를 활용함으로 일부 개선했다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 덕분에 부활 후 문제점을 개선하기 위한 노력을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문제를 해결하려는 노력을 통해 캐릭터와 유저는 성장한다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63DE6B1-31F5-4B08-AF69-C66788220371}"/>
              </a:ext>
            </a:extLst>
          </p:cNvPr>
          <p:cNvSpPr/>
          <p:nvPr/>
        </p:nvSpPr>
        <p:spPr>
          <a:xfrm>
            <a:off x="479484" y="783077"/>
            <a:ext cx="11226741" cy="422251"/>
          </a:xfrm>
          <a:prstGeom prst="roundRect">
            <a:avLst>
              <a:gd name="adj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죽음의 페널티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A70D48-CDAF-4011-81FA-F4C65DACCA80}"/>
              </a:ext>
            </a:extLst>
          </p:cNvPr>
          <p:cNvSpPr/>
          <p:nvPr/>
        </p:nvSpPr>
        <p:spPr>
          <a:xfrm>
            <a:off x="8005019" y="816661"/>
            <a:ext cx="2581347" cy="592363"/>
          </a:xfrm>
          <a:prstGeom prst="roundRect">
            <a:avLst>
              <a:gd name="adj" fmla="val 777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423736"/>
            <a:ext cx="5554385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타 장르 게임에서 죽음을 활용하는 방식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76AFD1-1D71-49DF-B536-96C09B108BE0}"/>
              </a:ext>
            </a:extLst>
          </p:cNvPr>
          <p:cNvSpPr txBox="1"/>
          <p:nvPr/>
        </p:nvSpPr>
        <p:spPr>
          <a:xfrm>
            <a:off x="1118553" y="6281900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숙련도 증가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57C770-4CAD-4381-82E8-3E9A4B0C58F2}"/>
              </a:ext>
            </a:extLst>
          </p:cNvPr>
          <p:cNvSpPr txBox="1"/>
          <p:nvPr/>
        </p:nvSpPr>
        <p:spPr>
          <a:xfrm>
            <a:off x="2116563" y="6287180"/>
            <a:ext cx="1681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극복을 통항 스테이지 진행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08430E-43FE-48BB-A388-BC0C63D1E234}"/>
              </a:ext>
            </a:extLst>
          </p:cNvPr>
          <p:cNvSpPr txBox="1"/>
          <p:nvPr/>
        </p:nvSpPr>
        <p:spPr>
          <a:xfrm>
            <a:off x="4738531" y="626526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성취감</a:t>
            </a:r>
            <a:endParaRPr lang="ko-KR" altLang="en-US" sz="110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2EC88F0-7653-4D41-902E-D077625E806E}"/>
              </a:ext>
            </a:extLst>
          </p:cNvPr>
          <p:cNvSpPr/>
          <p:nvPr/>
        </p:nvSpPr>
        <p:spPr>
          <a:xfrm>
            <a:off x="6154639" y="3449693"/>
            <a:ext cx="5558389" cy="3203837"/>
          </a:xfrm>
          <a:prstGeom prst="roundRect">
            <a:avLst>
              <a:gd name="adj" fmla="val 945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69B85F4E-624C-48F5-84C2-EB7CA0A0F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7611038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>
            <a:extLst>
              <a:ext uri="{FF2B5EF4-FFF2-40B4-BE49-F238E27FC236}">
                <a16:creationId xmlns:a16="http://schemas.microsoft.com/office/drawing/2014/main" id="{A729A86E-C77E-475F-B0AC-9BD6209EB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8875729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6691368-F35F-480C-AAB0-AA417EE837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10140420" y="4544963"/>
            <a:ext cx="372239" cy="459922"/>
          </a:xfrm>
          <a:prstGeom prst="rect">
            <a:avLst/>
          </a:prstGeom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9AAC78AD-042F-4526-8D94-70330D671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9A7DAD4F-FA06-4F20-8DC6-3F3D9D341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0165642" y="528382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5E7D221-F3A5-4FF6-8527-4B4C8C75E423}"/>
              </a:ext>
            </a:extLst>
          </p:cNvPr>
          <p:cNvGrpSpPr/>
          <p:nvPr/>
        </p:nvGrpSpPr>
        <p:grpSpPr>
          <a:xfrm>
            <a:off x="479484" y="1889345"/>
            <a:ext cx="5554386" cy="1434545"/>
            <a:chOff x="479484" y="1906826"/>
            <a:chExt cx="5554386" cy="1434545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866D7CC-40CF-4077-AD0E-5256836322EF}"/>
                </a:ext>
              </a:extLst>
            </p:cNvPr>
            <p:cNvSpPr/>
            <p:nvPr/>
          </p:nvSpPr>
          <p:spPr>
            <a:xfrm>
              <a:off x="479484" y="1906826"/>
              <a:ext cx="5554386" cy="1418717"/>
            </a:xfrm>
            <a:prstGeom prst="roundRect">
              <a:avLst>
                <a:gd name="adj" fmla="val 225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8F11FF-3AFB-41CD-9FF6-2AE0DD88A100}"/>
                </a:ext>
              </a:extLst>
            </p:cNvPr>
            <p:cNvGrpSpPr/>
            <p:nvPr/>
          </p:nvGrpSpPr>
          <p:grpSpPr>
            <a:xfrm>
              <a:off x="1118113" y="2288564"/>
              <a:ext cx="4252505" cy="1052807"/>
              <a:chOff x="1118113" y="2288564"/>
              <a:chExt cx="4252505" cy="105280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5F0A20-5890-4B17-A53B-BF347FD59B98}"/>
                  </a:ext>
                </a:extLst>
              </p:cNvPr>
              <p:cNvSpPr txBox="1"/>
              <p:nvPr/>
            </p:nvSpPr>
            <p:spPr>
              <a:xfrm>
                <a:off x="4903824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불쾌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7CEA8FA-C22A-46A4-9558-C9E5CF5514F7}"/>
                  </a:ext>
                </a:extLst>
              </p:cNvPr>
              <p:cNvSpPr txBox="1"/>
              <p:nvPr/>
            </p:nvSpPr>
            <p:spPr>
              <a:xfrm>
                <a:off x="1118113" y="3079761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/>
                  <a:t>성취감</a:t>
                </a:r>
                <a:endParaRPr lang="ko-KR" altLang="en-US" sz="1100" dirty="0"/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E414613-C7CC-4E70-A436-1F065C2F4399}"/>
                  </a:ext>
                </a:extLst>
              </p:cNvPr>
              <p:cNvGrpSpPr/>
              <p:nvPr/>
            </p:nvGrpSpPr>
            <p:grpSpPr>
              <a:xfrm>
                <a:off x="2058106" y="2288564"/>
                <a:ext cx="2582273" cy="508558"/>
                <a:chOff x="2150513" y="2223247"/>
                <a:chExt cx="2582273" cy="508558"/>
              </a:xfrm>
            </p:grpSpPr>
            <p:sp>
              <p:nvSpPr>
                <p:cNvPr id="6" name="화살표: 오른쪽 5">
                  <a:extLst>
                    <a:ext uri="{FF2B5EF4-FFF2-40B4-BE49-F238E27FC236}">
                      <a16:creationId xmlns:a16="http://schemas.microsoft.com/office/drawing/2014/main" id="{8C124E41-1643-4BB6-A788-25745244481E}"/>
                    </a:ext>
                  </a:extLst>
                </p:cNvPr>
                <p:cNvSpPr/>
                <p:nvPr/>
              </p:nvSpPr>
              <p:spPr>
                <a:xfrm>
                  <a:off x="3984076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화살표: 오른쪽 55">
                  <a:extLst>
                    <a:ext uri="{FF2B5EF4-FFF2-40B4-BE49-F238E27FC236}">
                      <a16:creationId xmlns:a16="http://schemas.microsoft.com/office/drawing/2014/main" id="{297C1368-81E1-460A-87F8-C208EA2220E4}"/>
                    </a:ext>
                  </a:extLst>
                </p:cNvPr>
                <p:cNvSpPr/>
                <p:nvPr/>
              </p:nvSpPr>
              <p:spPr>
                <a:xfrm rot="10800000">
                  <a:off x="2150513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DE11CD-9955-4483-BE07-E6D5EAA5F3D7}"/>
                  </a:ext>
                </a:extLst>
              </p:cNvPr>
              <p:cNvSpPr txBox="1"/>
              <p:nvPr/>
            </p:nvSpPr>
            <p:spPr>
              <a:xfrm>
                <a:off x="2271821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극복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9B9A0C1-725D-4871-980F-38AFEC4437C3}"/>
                  </a:ext>
                </a:extLst>
              </p:cNvPr>
              <p:cNvSpPr txBox="1"/>
              <p:nvPr/>
            </p:nvSpPr>
            <p:spPr>
              <a:xfrm>
                <a:off x="3882925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죽음</a:t>
                </a:r>
              </a:p>
            </p:txBody>
          </p:sp>
        </p:grp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758E5C8-220D-490D-ACF2-4A959E9EDA7E}"/>
              </a:ext>
            </a:extLst>
          </p:cNvPr>
          <p:cNvCxnSpPr>
            <a:cxnSpLocks/>
            <a:stCxn id="95" idx="0"/>
            <a:endCxn id="94" idx="0"/>
          </p:cNvCxnSpPr>
          <p:nvPr/>
        </p:nvCxnSpPr>
        <p:spPr>
          <a:xfrm rot="16200000" flipH="1" flipV="1">
            <a:off x="9677678" y="3901999"/>
            <a:ext cx="5898" cy="1291826"/>
          </a:xfrm>
          <a:prstGeom prst="bentConnector3">
            <a:avLst>
              <a:gd name="adj1" fmla="val -38758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0CE4DE0-7933-4BB6-AFF4-A483B483C680}"/>
              </a:ext>
            </a:extLst>
          </p:cNvPr>
          <p:cNvCxnSpPr>
            <a:stCxn id="97" idx="2"/>
          </p:cNvCxnSpPr>
          <p:nvPr/>
        </p:nvCxnSpPr>
        <p:spPr>
          <a:xfrm flipV="1">
            <a:off x="6654141" y="5004885"/>
            <a:ext cx="3672399" cy="5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D292CA43-9EAC-4322-933D-A073B25B7783}"/>
              </a:ext>
            </a:extLst>
          </p:cNvPr>
          <p:cNvCxnSpPr>
            <a:cxnSpLocks/>
            <a:stCxn id="94" idx="2"/>
          </p:cNvCxnSpPr>
          <p:nvPr/>
        </p:nvCxnSpPr>
        <p:spPr>
          <a:xfrm rot="16200000" flipH="1">
            <a:off x="9852033" y="4193463"/>
            <a:ext cx="739585" cy="237422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6A1654-0BD9-4266-A9F2-FBF3D02526DC}"/>
              </a:ext>
            </a:extLst>
          </p:cNvPr>
          <p:cNvSpPr txBox="1"/>
          <p:nvPr/>
        </p:nvSpPr>
        <p:spPr>
          <a:xfrm>
            <a:off x="9439585" y="40409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부활</a:t>
            </a:r>
            <a:endParaRPr lang="ko-KR" altLang="en-US" dirty="0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5277D361-CBD6-4BE7-B185-A0FA67F67337}"/>
              </a:ext>
            </a:extLst>
          </p:cNvPr>
          <p:cNvCxnSpPr>
            <a:cxnSpLocks/>
            <a:endCxn id="99" idx="3"/>
          </p:cNvCxnSpPr>
          <p:nvPr/>
        </p:nvCxnSpPr>
        <p:spPr>
          <a:xfrm flipH="1">
            <a:off x="8409534" y="5709243"/>
            <a:ext cx="625180" cy="0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CF850D0-462A-411C-8F35-3EF41147D7F1}"/>
              </a:ext>
            </a:extLst>
          </p:cNvPr>
          <p:cNvSpPr txBox="1"/>
          <p:nvPr/>
        </p:nvSpPr>
        <p:spPr>
          <a:xfrm>
            <a:off x="6839845" y="5586132"/>
            <a:ext cx="1569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</a:t>
            </a:r>
            <a:r>
              <a:rPr lang="ko-KR" altLang="en-US" sz="1000"/>
              <a:t>위한 육성과정</a:t>
            </a:r>
            <a:endParaRPr lang="ko-KR" alt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3D986B1-5C1F-433B-B8C8-30EBB26D6DF4}"/>
              </a:ext>
            </a:extLst>
          </p:cNvPr>
          <p:cNvSpPr txBox="1"/>
          <p:nvPr/>
        </p:nvSpPr>
        <p:spPr>
          <a:xfrm>
            <a:off x="10447278" y="52838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극복</a:t>
            </a:r>
            <a:endParaRPr lang="ko-KR" altLang="en-US" dirty="0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C9A2A5A-1E4B-44A7-8432-3DE505769365}"/>
              </a:ext>
            </a:extLst>
          </p:cNvPr>
          <p:cNvSpPr/>
          <p:nvPr/>
        </p:nvSpPr>
        <p:spPr>
          <a:xfrm>
            <a:off x="6354949" y="3503219"/>
            <a:ext cx="2936409" cy="651426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pic>
        <p:nvPicPr>
          <p:cNvPr id="118" name="Picture 2">
            <a:extLst>
              <a:ext uri="{FF2B5EF4-FFF2-40B4-BE49-F238E27FC236}">
                <a16:creationId xmlns:a16="http://schemas.microsoft.com/office/drawing/2014/main" id="{58D3C6D2-E158-4C85-A289-3E7404903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3593182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DA6DDBF6-91AA-427B-AD8E-87C43F233E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7759847" y="3593182"/>
            <a:ext cx="372239" cy="45992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3BA0FD1-DCB3-4097-BA43-0B1B34C64447}"/>
              </a:ext>
            </a:extLst>
          </p:cNvPr>
          <p:cNvSpPr txBox="1"/>
          <p:nvPr/>
        </p:nvSpPr>
        <p:spPr>
          <a:xfrm>
            <a:off x="6718030" y="380463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세이브 포인트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AB8EDCC-AA51-4D66-B621-6D0F74E6C649}"/>
              </a:ext>
            </a:extLst>
          </p:cNvPr>
          <p:cNvSpPr txBox="1"/>
          <p:nvPr/>
        </p:nvSpPr>
        <p:spPr>
          <a:xfrm>
            <a:off x="8069995" y="380463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죽음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6091BF-4F3F-4381-87D7-3944C8E2E9FD}"/>
              </a:ext>
            </a:extLst>
          </p:cNvPr>
          <p:cNvSpPr txBox="1"/>
          <p:nvPr/>
        </p:nvSpPr>
        <p:spPr>
          <a:xfrm>
            <a:off x="8593731" y="380463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타임라인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0750F04-585B-46B6-9BC5-F152A6523143}"/>
              </a:ext>
            </a:extLst>
          </p:cNvPr>
          <p:cNvCxnSpPr/>
          <p:nvPr/>
        </p:nvCxnSpPr>
        <p:spPr>
          <a:xfrm>
            <a:off x="8716199" y="3804633"/>
            <a:ext cx="452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79485" y="3423111"/>
            <a:ext cx="5554384" cy="1531470"/>
          </a:xfrm>
          <a:prstGeom prst="roundRect">
            <a:avLst>
              <a:gd name="adj" fmla="val 2012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1A79C4-BC69-4514-896E-C1958895DF4F}"/>
              </a:ext>
            </a:extLst>
          </p:cNvPr>
          <p:cNvSpPr txBox="1"/>
          <p:nvPr/>
        </p:nvSpPr>
        <p:spPr>
          <a:xfrm>
            <a:off x="1188105" y="462337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성장 지연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0493D7-45DA-4A10-8ED3-3FFEB1D820ED}"/>
              </a:ext>
            </a:extLst>
          </p:cNvPr>
          <p:cNvSpPr txBox="1"/>
          <p:nvPr/>
        </p:nvSpPr>
        <p:spPr>
          <a:xfrm>
            <a:off x="2387471" y="4507123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플레이 시간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투자 노동력 증가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D6A6D2-777E-4D17-8838-2BCE011BE8B7}"/>
              </a:ext>
            </a:extLst>
          </p:cNvPr>
          <p:cNvSpPr txBox="1"/>
          <p:nvPr/>
        </p:nvSpPr>
        <p:spPr>
          <a:xfrm>
            <a:off x="4903824" y="466014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불쾌</a:t>
            </a: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4E5675CE-3A9A-43CC-98AC-48A8E202391E}"/>
              </a:ext>
            </a:extLst>
          </p:cNvPr>
          <p:cNvSpPr/>
          <p:nvPr/>
        </p:nvSpPr>
        <p:spPr>
          <a:xfrm>
            <a:off x="3726674" y="3903258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687453F9-5AB6-4E47-82BF-9A7352900C0C}"/>
              </a:ext>
            </a:extLst>
          </p:cNvPr>
          <p:cNvSpPr/>
          <p:nvPr/>
        </p:nvSpPr>
        <p:spPr>
          <a:xfrm>
            <a:off x="3726674" y="5628103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D988C84-32CA-489A-B705-B6760AA8BA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2975110" y="2082400"/>
            <a:ext cx="803598" cy="99288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25AC369-62BC-474D-A49A-2D8AC1100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782" y="1981497"/>
            <a:ext cx="1031392" cy="103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>
            <a:extLst>
              <a:ext uri="{FF2B5EF4-FFF2-40B4-BE49-F238E27FC236}">
                <a16:creationId xmlns:a16="http://schemas.microsoft.com/office/drawing/2014/main" id="{98A8CF74-5013-4B96-88DA-080A598C0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782" y="3597107"/>
            <a:ext cx="1031392" cy="103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4BD33D-BADA-43F8-B7D2-87D90B70F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244" y="5261079"/>
            <a:ext cx="911822" cy="91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>
            <a:extLst>
              <a:ext uri="{FF2B5EF4-FFF2-40B4-BE49-F238E27FC236}">
                <a16:creationId xmlns:a16="http://schemas.microsoft.com/office/drawing/2014/main" id="{239756DF-A2BA-423D-971A-41460EB72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57" y="2069451"/>
            <a:ext cx="911822" cy="91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AB6FF56-A54B-4F3E-B315-20A3523C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66" y="3514863"/>
            <a:ext cx="1031392" cy="103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49FB3D3-12C7-46FC-A286-543EDAE07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83" y="3524169"/>
            <a:ext cx="1177268" cy="11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31136357-0CC6-41A2-BBE4-14DF1913A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96" y="5171201"/>
            <a:ext cx="1145084" cy="114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6918AD2B-7B58-4025-8133-D52C25034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35" y="5159092"/>
            <a:ext cx="1106174" cy="11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41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11894</TotalTime>
  <Words>2896</Words>
  <Application>Microsoft Office PowerPoint</Application>
  <PresentationFormat>와이드스크린</PresentationFormat>
  <Paragraphs>351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Arial</vt:lpstr>
      <vt:lpstr>Calibri</vt:lpstr>
      <vt:lpstr>Calibri Light</vt:lpstr>
      <vt:lpstr>Wingdings</vt:lpstr>
      <vt:lpstr>Office 테마</vt:lpstr>
      <vt:lpstr>로그-라이크 란 무엇이고,  어떻게 유저를 끌어 들이는가?</vt:lpstr>
      <vt:lpstr>문서에서 들어가기 전</vt:lpstr>
      <vt:lpstr>로그-라이크 란?</vt:lpstr>
      <vt:lpstr>로그-라이크 요소를 활용한 게임</vt:lpstr>
      <vt:lpstr>로그-라이크의 특징</vt:lpstr>
      <vt:lpstr>로그-라이크의 특징</vt:lpstr>
      <vt:lpstr>로그-라이크의 특징</vt:lpstr>
      <vt:lpstr>로그-라이크의 특징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총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정재영</cp:lastModifiedBy>
  <cp:revision>682</cp:revision>
  <dcterms:created xsi:type="dcterms:W3CDTF">2019-10-07T05:13:37Z</dcterms:created>
  <dcterms:modified xsi:type="dcterms:W3CDTF">2020-01-09T16:25:47Z</dcterms:modified>
</cp:coreProperties>
</file>